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7" r:id="rId2"/>
    <p:sldId id="266" r:id="rId3"/>
    <p:sldId id="298" r:id="rId4"/>
    <p:sldId id="270" r:id="rId5"/>
    <p:sldId id="258" r:id="rId6"/>
    <p:sldId id="268" r:id="rId7"/>
    <p:sldId id="272" r:id="rId8"/>
    <p:sldId id="282" r:id="rId9"/>
    <p:sldId id="269" r:id="rId10"/>
    <p:sldId id="267" r:id="rId11"/>
    <p:sldId id="259" r:id="rId12"/>
    <p:sldId id="290" r:id="rId13"/>
    <p:sldId id="264" r:id="rId14"/>
    <p:sldId id="263" r:id="rId15"/>
    <p:sldId id="292" r:id="rId16"/>
    <p:sldId id="307" r:id="rId17"/>
    <p:sldId id="262" r:id="rId18"/>
    <p:sldId id="299" r:id="rId19"/>
    <p:sldId id="300" r:id="rId20"/>
    <p:sldId id="301" r:id="rId21"/>
    <p:sldId id="302" r:id="rId22"/>
    <p:sldId id="303" r:id="rId23"/>
    <p:sldId id="304" r:id="rId24"/>
    <p:sldId id="306" r:id="rId25"/>
    <p:sldId id="296" r:id="rId26"/>
    <p:sldId id="286" r:id="rId27"/>
    <p:sldId id="295" r:id="rId28"/>
    <p:sldId id="297" r:id="rId29"/>
    <p:sldId id="27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7"/>
    <p:restoredTop sz="94674"/>
  </p:normalViewPr>
  <p:slideViewPr>
    <p:cSldViewPr snapToGrid="0" snapToObjects="1">
      <p:cViewPr varScale="1">
        <p:scale>
          <a:sx n="59" d="100"/>
          <a:sy n="59" d="100"/>
        </p:scale>
        <p:origin x="138" y="21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Category</c:v>
                </c:pt>
              </c:strCache>
            </c:strRef>
          </c:tx>
          <c:spPr>
            <a:gradFill flip="none" rotWithShape="1">
              <a:gsLst>
                <a:gs pos="0">
                  <a:srgbClr val="5E9FEE"/>
                </a:gs>
                <a:gs pos="100000">
                  <a:srgbClr val="635FD3"/>
                </a:gs>
              </a:gsLst>
              <a:lin ang="5400000" scaled="0"/>
            </a:gradFill>
            <a:ln w="12700" cap="flat">
              <a:noFill/>
              <a:miter lim="400000"/>
            </a:ln>
            <a:effectLst/>
          </c:spPr>
          <c:dPt>
            <c:idx val="0"/>
            <c:bubble3D val="0"/>
            <c:spPr>
              <a:gradFill flip="none" rotWithShape="1">
                <a:gsLst>
                  <a:gs pos="0">
                    <a:schemeClr val="accent2"/>
                  </a:gs>
                  <a:gs pos="100000">
                    <a:schemeClr val="accent1"/>
                  </a:gs>
                </a:gsLst>
                <a:lin ang="5400000" scaled="0"/>
              </a:gradFill>
              <a:ln w="12700" cap="flat">
                <a:noFill/>
                <a:miter lim="400000"/>
              </a:ln>
              <a:effectLst/>
            </c:spPr>
            <c:extLst xmlns:c16r2="http://schemas.microsoft.com/office/drawing/2015/06/chart">
              <c:ext xmlns:c16="http://schemas.microsoft.com/office/drawing/2014/chart" uri="{C3380CC4-5D6E-409C-BE32-E72D297353CC}">
                <c16:uniqueId val="{00000001-9FFC-674A-91BF-81FE76D69563}"/>
              </c:ext>
            </c:extLst>
          </c:dPt>
          <c:dPt>
            <c:idx val="1"/>
            <c:bubble3D val="0"/>
            <c:spPr>
              <a:solidFill>
                <a:srgbClr val="D3DBE3"/>
              </a:solidFill>
              <a:ln w="12700" cap="flat">
                <a:noFill/>
                <a:miter lim="400000"/>
              </a:ln>
              <a:effectLst/>
            </c:spPr>
            <c:extLst xmlns:c16r2="http://schemas.microsoft.com/office/drawing/2015/06/chart">
              <c:ext xmlns:c16="http://schemas.microsoft.com/office/drawing/2014/chart" uri="{C3380CC4-5D6E-409C-BE32-E72D297353CC}">
                <c16:uniqueId val="{00000003-9FFC-674A-91BF-81FE76D69563}"/>
              </c:ext>
            </c:extLst>
          </c:dPt>
          <c:dPt>
            <c:idx val="2"/>
            <c:bubble3D val="0"/>
            <c:spPr>
              <a:solidFill>
                <a:srgbClr val="EEF4FD"/>
              </a:solidFill>
              <a:ln w="12700" cap="flat">
                <a:noFill/>
                <a:miter lim="400000"/>
              </a:ln>
              <a:effectLst/>
            </c:spPr>
            <c:extLst xmlns:c16r2="http://schemas.microsoft.com/office/drawing/2015/06/chart">
              <c:ext xmlns:c16="http://schemas.microsoft.com/office/drawing/2014/chart" uri="{C3380CC4-5D6E-409C-BE32-E72D297353CC}">
                <c16:uniqueId val="{00000005-9FFC-674A-91BF-81FE76D69563}"/>
              </c:ext>
            </c:extLst>
          </c:dPt>
          <c:cat>
            <c:strRef>
              <c:f>Sheet1!$B$1:$D$1</c:f>
              <c:strCache>
                <c:ptCount val="3"/>
                <c:pt idx="0">
                  <c:v>April</c:v>
                </c:pt>
                <c:pt idx="1">
                  <c:v>May</c:v>
                </c:pt>
                <c:pt idx="2">
                  <c:v>June</c:v>
                </c:pt>
              </c:strCache>
            </c:strRef>
          </c:cat>
          <c:val>
            <c:numRef>
              <c:f>Sheet1!$B$2:$D$2</c:f>
              <c:numCache>
                <c:formatCode>General</c:formatCode>
                <c:ptCount val="3"/>
                <c:pt idx="0">
                  <c:v>90</c:v>
                </c:pt>
                <c:pt idx="1">
                  <c:v>15</c:v>
                </c:pt>
                <c:pt idx="2">
                  <c:v>23</c:v>
                </c:pt>
              </c:numCache>
            </c:numRef>
          </c:val>
          <c:extLst xmlns:c16r2="http://schemas.microsoft.com/office/drawing/2015/06/chart">
            <c:ext xmlns:c16="http://schemas.microsoft.com/office/drawing/2014/chart" uri="{C3380CC4-5D6E-409C-BE32-E72D297353CC}">
              <c16:uniqueId val="{00000006-9FFC-674A-91BF-81FE76D6956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5319070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05860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81039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22108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a:extLst>
              <a:ext uri="{FF2B5EF4-FFF2-40B4-BE49-F238E27FC236}">
                <a16:creationId xmlns="" xmlns:a16="http://schemas.microsoft.com/office/drawing/2014/main" id="{8D36E33F-58A3-2C41-B672-6E3E68DA1A48}"/>
              </a:ext>
            </a:extLst>
          </p:cNvPr>
          <p:cNvSpPr>
            <a:spLocks noGrp="1"/>
          </p:cNvSpPr>
          <p:nvPr>
            <p:ph type="pic" sz="quarter" idx="10" hasCustomPrompt="1"/>
          </p:nvPr>
        </p:nvSpPr>
        <p:spPr>
          <a:xfrm>
            <a:off x="2843213" y="2524401"/>
            <a:ext cx="2862262" cy="2862263"/>
          </a:xfrm>
          <a:solidFill>
            <a:schemeClr val="bg2"/>
          </a:solidFill>
        </p:spPr>
        <p:txBody>
          <a:bodyPr/>
          <a:lstStyle>
            <a:lvl1pPr marL="0" indent="0">
              <a:buNone/>
              <a:defRPr/>
            </a:lvl1pPr>
          </a:lstStyle>
          <a:p>
            <a:r>
              <a:rPr lang="en-US" dirty="0" err="1"/>
              <a:t>img</a:t>
            </a:r>
            <a:endParaRPr lang="en-US" dirty="0"/>
          </a:p>
        </p:txBody>
      </p:sp>
      <p:sp>
        <p:nvSpPr>
          <p:cNvPr id="5" name="Рисунок 2">
            <a:extLst>
              <a:ext uri="{FF2B5EF4-FFF2-40B4-BE49-F238E27FC236}">
                <a16:creationId xmlns="" xmlns:a16="http://schemas.microsoft.com/office/drawing/2014/main" id="{F47CD3BD-A387-7F40-ACF5-2B1B39BE1E86}"/>
              </a:ext>
            </a:extLst>
          </p:cNvPr>
          <p:cNvSpPr>
            <a:spLocks noGrp="1"/>
          </p:cNvSpPr>
          <p:nvPr>
            <p:ph type="pic" sz="quarter" idx="11" hasCustomPrompt="1"/>
          </p:nvPr>
        </p:nvSpPr>
        <p:spPr>
          <a:xfrm>
            <a:off x="6096621" y="2524400"/>
            <a:ext cx="2862262" cy="2862263"/>
          </a:xfrm>
          <a:solidFill>
            <a:schemeClr val="bg2"/>
          </a:solidFill>
        </p:spPr>
        <p:txBody>
          <a:bodyPr/>
          <a:lstStyle>
            <a:lvl1pPr marL="0" indent="0">
              <a:buNone/>
              <a:defRPr/>
            </a:lvl1pPr>
          </a:lstStyle>
          <a:p>
            <a:r>
              <a:rPr lang="en-US" dirty="0" err="1"/>
              <a:t>img</a:t>
            </a:r>
            <a:endParaRPr lang="en-US" dirty="0"/>
          </a:p>
        </p:txBody>
      </p:sp>
      <p:sp>
        <p:nvSpPr>
          <p:cNvPr id="6" name="Рисунок 2">
            <a:extLst>
              <a:ext uri="{FF2B5EF4-FFF2-40B4-BE49-F238E27FC236}">
                <a16:creationId xmlns="" xmlns:a16="http://schemas.microsoft.com/office/drawing/2014/main" id="{B8396492-B780-D240-829F-00D97E67965D}"/>
              </a:ext>
            </a:extLst>
          </p:cNvPr>
          <p:cNvSpPr>
            <a:spLocks noGrp="1"/>
          </p:cNvSpPr>
          <p:nvPr>
            <p:ph type="pic" sz="quarter" idx="12" hasCustomPrompt="1"/>
          </p:nvPr>
        </p:nvSpPr>
        <p:spPr>
          <a:xfrm>
            <a:off x="9350029" y="2524401"/>
            <a:ext cx="2862262" cy="2862263"/>
          </a:xfrm>
          <a:solidFill>
            <a:schemeClr val="bg2"/>
          </a:solidFill>
        </p:spPr>
        <p:txBody>
          <a:bodyPr/>
          <a:lstStyle>
            <a:lvl1pPr marL="0" indent="0">
              <a:buNone/>
              <a:defRPr/>
            </a:lvl1pPr>
          </a:lstStyle>
          <a:p>
            <a:r>
              <a:rPr lang="en-US" dirty="0" err="1"/>
              <a:t>img</a:t>
            </a:r>
            <a:endParaRPr lang="en-US" dirty="0"/>
          </a:p>
        </p:txBody>
      </p:sp>
      <p:sp>
        <p:nvSpPr>
          <p:cNvPr id="7" name="Рисунок 2">
            <a:extLst>
              <a:ext uri="{FF2B5EF4-FFF2-40B4-BE49-F238E27FC236}">
                <a16:creationId xmlns="" xmlns:a16="http://schemas.microsoft.com/office/drawing/2014/main" id="{861B9A0E-31C6-9346-9D37-EF10F3CAFF97}"/>
              </a:ext>
            </a:extLst>
          </p:cNvPr>
          <p:cNvSpPr>
            <a:spLocks noGrp="1"/>
          </p:cNvSpPr>
          <p:nvPr>
            <p:ph type="pic" sz="quarter" idx="13" hasCustomPrompt="1"/>
          </p:nvPr>
        </p:nvSpPr>
        <p:spPr>
          <a:xfrm>
            <a:off x="12603437" y="2524400"/>
            <a:ext cx="2862262" cy="2862263"/>
          </a:xfrm>
          <a:solidFill>
            <a:schemeClr val="bg2"/>
          </a:solidFill>
        </p:spPr>
        <p:txBody>
          <a:bodyPr/>
          <a:lstStyle>
            <a:lvl1pPr marL="0" indent="0">
              <a:buNone/>
              <a:defRPr/>
            </a:lvl1pPr>
          </a:lstStyle>
          <a:p>
            <a:r>
              <a:rPr lang="en-US" dirty="0" err="1"/>
              <a:t>img</a:t>
            </a:r>
            <a:endParaRPr lang="en-US" dirty="0"/>
          </a:p>
        </p:txBody>
      </p:sp>
      <p:sp>
        <p:nvSpPr>
          <p:cNvPr id="8" name="Рисунок 2">
            <a:extLst>
              <a:ext uri="{FF2B5EF4-FFF2-40B4-BE49-F238E27FC236}">
                <a16:creationId xmlns="" xmlns:a16="http://schemas.microsoft.com/office/drawing/2014/main" id="{36143BAE-5E2C-7F41-BC81-09098781A6FE}"/>
              </a:ext>
            </a:extLst>
          </p:cNvPr>
          <p:cNvSpPr>
            <a:spLocks noGrp="1"/>
          </p:cNvSpPr>
          <p:nvPr>
            <p:ph type="pic" sz="quarter" idx="14" hasCustomPrompt="1"/>
          </p:nvPr>
        </p:nvSpPr>
        <p:spPr>
          <a:xfrm>
            <a:off x="15856845" y="2524400"/>
            <a:ext cx="2862262" cy="2862263"/>
          </a:xfrm>
          <a:solidFill>
            <a:schemeClr val="bg2"/>
          </a:solidFill>
        </p:spPr>
        <p:txBody>
          <a:bodyPr/>
          <a:lstStyle>
            <a:lvl1pPr marL="0" indent="0">
              <a:buNone/>
              <a:defRPr/>
            </a:lvl1pPr>
          </a:lstStyle>
          <a:p>
            <a:r>
              <a:rPr lang="en-US" dirty="0" err="1"/>
              <a:t>img</a:t>
            </a:r>
            <a:endParaRPr lang="en-US" dirty="0"/>
          </a:p>
        </p:txBody>
      </p:sp>
      <p:sp>
        <p:nvSpPr>
          <p:cNvPr id="9" name="Рисунок 2">
            <a:extLst>
              <a:ext uri="{FF2B5EF4-FFF2-40B4-BE49-F238E27FC236}">
                <a16:creationId xmlns="" xmlns:a16="http://schemas.microsoft.com/office/drawing/2014/main" id="{8C8D1548-9593-4C43-A993-E2E4FC2FDFC4}"/>
              </a:ext>
            </a:extLst>
          </p:cNvPr>
          <p:cNvSpPr>
            <a:spLocks noGrp="1"/>
          </p:cNvSpPr>
          <p:nvPr>
            <p:ph type="pic" sz="quarter" idx="15" hasCustomPrompt="1"/>
          </p:nvPr>
        </p:nvSpPr>
        <p:spPr>
          <a:xfrm>
            <a:off x="19110253" y="2524399"/>
            <a:ext cx="2862262" cy="2862263"/>
          </a:xfrm>
          <a:solidFill>
            <a:schemeClr val="bg2"/>
          </a:solidFill>
        </p:spPr>
        <p:txBody>
          <a:bodyPr/>
          <a:lstStyle>
            <a:lvl1pPr marL="0" indent="0">
              <a:buNone/>
              <a:defRPr/>
            </a:lvl1pPr>
          </a:lstStyle>
          <a:p>
            <a:r>
              <a:rPr lang="en-US" dirty="0" err="1"/>
              <a:t>img</a:t>
            </a:r>
            <a:endParaRPr lang="en-US" dirty="0"/>
          </a:p>
        </p:txBody>
      </p:sp>
      <p:sp>
        <p:nvSpPr>
          <p:cNvPr id="10" name="Рисунок 2">
            <a:extLst>
              <a:ext uri="{FF2B5EF4-FFF2-40B4-BE49-F238E27FC236}">
                <a16:creationId xmlns="" xmlns:a16="http://schemas.microsoft.com/office/drawing/2014/main" id="{DA6B0B96-6DA7-6A44-BF0F-324E5C36EAD4}"/>
              </a:ext>
            </a:extLst>
          </p:cNvPr>
          <p:cNvSpPr>
            <a:spLocks noGrp="1"/>
          </p:cNvSpPr>
          <p:nvPr>
            <p:ph type="pic" sz="quarter" idx="16" hasCustomPrompt="1"/>
          </p:nvPr>
        </p:nvSpPr>
        <p:spPr>
          <a:xfrm>
            <a:off x="2843213" y="5738053"/>
            <a:ext cx="2862262" cy="2862263"/>
          </a:xfrm>
          <a:solidFill>
            <a:schemeClr val="bg2"/>
          </a:solidFill>
        </p:spPr>
        <p:txBody>
          <a:bodyPr/>
          <a:lstStyle>
            <a:lvl1pPr marL="0" indent="0">
              <a:buNone/>
              <a:defRPr/>
            </a:lvl1pPr>
          </a:lstStyle>
          <a:p>
            <a:r>
              <a:rPr lang="en-US" dirty="0" err="1"/>
              <a:t>img</a:t>
            </a:r>
            <a:endParaRPr lang="en-US" dirty="0"/>
          </a:p>
        </p:txBody>
      </p:sp>
      <p:sp>
        <p:nvSpPr>
          <p:cNvPr id="11" name="Рисунок 2">
            <a:extLst>
              <a:ext uri="{FF2B5EF4-FFF2-40B4-BE49-F238E27FC236}">
                <a16:creationId xmlns="" xmlns:a16="http://schemas.microsoft.com/office/drawing/2014/main" id="{FDD7233C-789B-F645-9A93-0902FD37E3F5}"/>
              </a:ext>
            </a:extLst>
          </p:cNvPr>
          <p:cNvSpPr>
            <a:spLocks noGrp="1"/>
          </p:cNvSpPr>
          <p:nvPr>
            <p:ph type="pic" sz="quarter" idx="17" hasCustomPrompt="1"/>
          </p:nvPr>
        </p:nvSpPr>
        <p:spPr>
          <a:xfrm>
            <a:off x="6096621" y="5738052"/>
            <a:ext cx="2862262" cy="2862263"/>
          </a:xfrm>
          <a:solidFill>
            <a:schemeClr val="bg2"/>
          </a:solidFill>
        </p:spPr>
        <p:txBody>
          <a:bodyPr/>
          <a:lstStyle>
            <a:lvl1pPr marL="0" indent="0">
              <a:buNone/>
              <a:defRPr/>
            </a:lvl1pPr>
          </a:lstStyle>
          <a:p>
            <a:r>
              <a:rPr lang="en-US" dirty="0" err="1"/>
              <a:t>img</a:t>
            </a:r>
            <a:endParaRPr lang="en-US" dirty="0"/>
          </a:p>
        </p:txBody>
      </p:sp>
      <p:sp>
        <p:nvSpPr>
          <p:cNvPr id="12" name="Рисунок 2">
            <a:extLst>
              <a:ext uri="{FF2B5EF4-FFF2-40B4-BE49-F238E27FC236}">
                <a16:creationId xmlns="" xmlns:a16="http://schemas.microsoft.com/office/drawing/2014/main" id="{D930F49C-53E0-C34B-A26B-D3B43ED98E32}"/>
              </a:ext>
            </a:extLst>
          </p:cNvPr>
          <p:cNvSpPr>
            <a:spLocks noGrp="1"/>
          </p:cNvSpPr>
          <p:nvPr>
            <p:ph type="pic" sz="quarter" idx="18" hasCustomPrompt="1"/>
          </p:nvPr>
        </p:nvSpPr>
        <p:spPr>
          <a:xfrm>
            <a:off x="9350029" y="5738053"/>
            <a:ext cx="2862262" cy="2862263"/>
          </a:xfrm>
          <a:solidFill>
            <a:schemeClr val="bg2"/>
          </a:solidFill>
        </p:spPr>
        <p:txBody>
          <a:bodyPr/>
          <a:lstStyle>
            <a:lvl1pPr marL="0" indent="0">
              <a:buNone/>
              <a:defRPr/>
            </a:lvl1pPr>
          </a:lstStyle>
          <a:p>
            <a:r>
              <a:rPr lang="en-US" dirty="0" err="1"/>
              <a:t>img</a:t>
            </a:r>
            <a:endParaRPr lang="en-US" dirty="0"/>
          </a:p>
        </p:txBody>
      </p:sp>
      <p:sp>
        <p:nvSpPr>
          <p:cNvPr id="13" name="Рисунок 2">
            <a:extLst>
              <a:ext uri="{FF2B5EF4-FFF2-40B4-BE49-F238E27FC236}">
                <a16:creationId xmlns="" xmlns:a16="http://schemas.microsoft.com/office/drawing/2014/main" id="{5F6CE79E-0A3F-7B4A-9BE6-2ADCFAD4BDFE}"/>
              </a:ext>
            </a:extLst>
          </p:cNvPr>
          <p:cNvSpPr>
            <a:spLocks noGrp="1"/>
          </p:cNvSpPr>
          <p:nvPr>
            <p:ph type="pic" sz="quarter" idx="19" hasCustomPrompt="1"/>
          </p:nvPr>
        </p:nvSpPr>
        <p:spPr>
          <a:xfrm>
            <a:off x="12603437" y="5738052"/>
            <a:ext cx="2862262" cy="2862263"/>
          </a:xfrm>
          <a:solidFill>
            <a:schemeClr val="bg2"/>
          </a:solidFill>
        </p:spPr>
        <p:txBody>
          <a:bodyPr/>
          <a:lstStyle>
            <a:lvl1pPr marL="0" indent="0">
              <a:buNone/>
              <a:defRPr/>
            </a:lvl1pPr>
          </a:lstStyle>
          <a:p>
            <a:r>
              <a:rPr lang="en-US" dirty="0" err="1"/>
              <a:t>img</a:t>
            </a:r>
            <a:endParaRPr lang="en-US" dirty="0"/>
          </a:p>
        </p:txBody>
      </p:sp>
      <p:sp>
        <p:nvSpPr>
          <p:cNvPr id="14" name="Рисунок 2">
            <a:extLst>
              <a:ext uri="{FF2B5EF4-FFF2-40B4-BE49-F238E27FC236}">
                <a16:creationId xmlns="" xmlns:a16="http://schemas.microsoft.com/office/drawing/2014/main" id="{83E167CB-CF06-A64A-9F6D-FD99857D6488}"/>
              </a:ext>
            </a:extLst>
          </p:cNvPr>
          <p:cNvSpPr>
            <a:spLocks noGrp="1"/>
          </p:cNvSpPr>
          <p:nvPr>
            <p:ph type="pic" sz="quarter" idx="20" hasCustomPrompt="1"/>
          </p:nvPr>
        </p:nvSpPr>
        <p:spPr>
          <a:xfrm>
            <a:off x="15856845" y="5738052"/>
            <a:ext cx="2862262" cy="2862263"/>
          </a:xfrm>
          <a:solidFill>
            <a:schemeClr val="bg2"/>
          </a:solidFill>
        </p:spPr>
        <p:txBody>
          <a:bodyPr/>
          <a:lstStyle>
            <a:lvl1pPr marL="0" indent="0">
              <a:buNone/>
              <a:defRPr/>
            </a:lvl1pPr>
          </a:lstStyle>
          <a:p>
            <a:r>
              <a:rPr lang="en-US" dirty="0" err="1"/>
              <a:t>img</a:t>
            </a:r>
            <a:endParaRPr lang="en-US" dirty="0"/>
          </a:p>
        </p:txBody>
      </p:sp>
      <p:sp>
        <p:nvSpPr>
          <p:cNvPr id="15" name="Рисунок 2">
            <a:extLst>
              <a:ext uri="{FF2B5EF4-FFF2-40B4-BE49-F238E27FC236}">
                <a16:creationId xmlns="" xmlns:a16="http://schemas.microsoft.com/office/drawing/2014/main" id="{6632B09F-922C-7547-AEFA-D41EE26742DA}"/>
              </a:ext>
            </a:extLst>
          </p:cNvPr>
          <p:cNvSpPr>
            <a:spLocks noGrp="1"/>
          </p:cNvSpPr>
          <p:nvPr>
            <p:ph type="pic" sz="quarter" idx="21" hasCustomPrompt="1"/>
          </p:nvPr>
        </p:nvSpPr>
        <p:spPr>
          <a:xfrm>
            <a:off x="19110253" y="5738051"/>
            <a:ext cx="2862262" cy="2862263"/>
          </a:xfr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val="4000463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a:extLst>
              <a:ext uri="{FF2B5EF4-FFF2-40B4-BE49-F238E27FC236}">
                <a16:creationId xmlns="" xmlns:a16="http://schemas.microsoft.com/office/drawing/2014/main" id="{8D36E33F-58A3-2C41-B672-6E3E68DA1A48}"/>
              </a:ext>
            </a:extLst>
          </p:cNvPr>
          <p:cNvSpPr>
            <a:spLocks noGrp="1"/>
          </p:cNvSpPr>
          <p:nvPr>
            <p:ph type="pic" sz="quarter" idx="10" hasCustomPrompt="1"/>
          </p:nvPr>
        </p:nvSpPr>
        <p:spPr>
          <a:xfrm>
            <a:off x="342162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7" name="Рисунок 2">
            <a:extLst>
              <a:ext uri="{FF2B5EF4-FFF2-40B4-BE49-F238E27FC236}">
                <a16:creationId xmlns="" xmlns:a16="http://schemas.microsoft.com/office/drawing/2014/main" id="{3B2B5356-D75D-4F42-BCA3-3EA90378412F}"/>
              </a:ext>
            </a:extLst>
          </p:cNvPr>
          <p:cNvSpPr>
            <a:spLocks noGrp="1"/>
          </p:cNvSpPr>
          <p:nvPr>
            <p:ph type="pic" sz="quarter" idx="11" hasCustomPrompt="1"/>
          </p:nvPr>
        </p:nvSpPr>
        <p:spPr>
          <a:xfrm>
            <a:off x="636675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8" name="Рисунок 2">
            <a:extLst>
              <a:ext uri="{FF2B5EF4-FFF2-40B4-BE49-F238E27FC236}">
                <a16:creationId xmlns="" xmlns:a16="http://schemas.microsoft.com/office/drawing/2014/main" id="{837EB3C7-4AD3-4741-AF17-C9D8B4CE4C88}"/>
              </a:ext>
            </a:extLst>
          </p:cNvPr>
          <p:cNvSpPr>
            <a:spLocks noGrp="1"/>
          </p:cNvSpPr>
          <p:nvPr>
            <p:ph type="pic" sz="quarter" idx="12" hasCustomPrompt="1"/>
          </p:nvPr>
        </p:nvSpPr>
        <p:spPr>
          <a:xfrm>
            <a:off x="931188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9" name="Рисунок 2">
            <a:extLst>
              <a:ext uri="{FF2B5EF4-FFF2-40B4-BE49-F238E27FC236}">
                <a16:creationId xmlns="" xmlns:a16="http://schemas.microsoft.com/office/drawing/2014/main" id="{1C67F7C5-10B0-744C-AE47-1BB7F2C46321}"/>
              </a:ext>
            </a:extLst>
          </p:cNvPr>
          <p:cNvSpPr>
            <a:spLocks noGrp="1"/>
          </p:cNvSpPr>
          <p:nvPr>
            <p:ph type="pic" sz="quarter" idx="13" hasCustomPrompt="1"/>
          </p:nvPr>
        </p:nvSpPr>
        <p:spPr>
          <a:xfrm>
            <a:off x="1225701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1" name="Рисунок 2">
            <a:extLst>
              <a:ext uri="{FF2B5EF4-FFF2-40B4-BE49-F238E27FC236}">
                <a16:creationId xmlns="" xmlns:a16="http://schemas.microsoft.com/office/drawing/2014/main" id="{032A1A0A-E2A3-F845-BBC3-793DD16C0F6A}"/>
              </a:ext>
            </a:extLst>
          </p:cNvPr>
          <p:cNvSpPr>
            <a:spLocks noGrp="1"/>
          </p:cNvSpPr>
          <p:nvPr>
            <p:ph type="pic" sz="quarter" idx="14" hasCustomPrompt="1"/>
          </p:nvPr>
        </p:nvSpPr>
        <p:spPr>
          <a:xfrm>
            <a:off x="1520214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2" name="Рисунок 2">
            <a:extLst>
              <a:ext uri="{FF2B5EF4-FFF2-40B4-BE49-F238E27FC236}">
                <a16:creationId xmlns="" xmlns:a16="http://schemas.microsoft.com/office/drawing/2014/main" id="{FE1C41BC-E172-B044-8023-5C089A56879E}"/>
              </a:ext>
            </a:extLst>
          </p:cNvPr>
          <p:cNvSpPr>
            <a:spLocks noGrp="1"/>
          </p:cNvSpPr>
          <p:nvPr>
            <p:ph type="pic" sz="quarter" idx="15" hasCustomPrompt="1"/>
          </p:nvPr>
        </p:nvSpPr>
        <p:spPr>
          <a:xfrm>
            <a:off x="1814727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3" name="Рисунок 2">
            <a:extLst>
              <a:ext uri="{FF2B5EF4-FFF2-40B4-BE49-F238E27FC236}">
                <a16:creationId xmlns="" xmlns:a16="http://schemas.microsoft.com/office/drawing/2014/main" id="{B6C615F0-3A31-C240-997E-FEC17ECFE1B3}"/>
              </a:ext>
            </a:extLst>
          </p:cNvPr>
          <p:cNvSpPr>
            <a:spLocks noGrp="1"/>
          </p:cNvSpPr>
          <p:nvPr>
            <p:ph type="pic" sz="quarter" idx="16" hasCustomPrompt="1"/>
          </p:nvPr>
        </p:nvSpPr>
        <p:spPr>
          <a:xfrm>
            <a:off x="342162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4" name="Рисунок 2">
            <a:extLst>
              <a:ext uri="{FF2B5EF4-FFF2-40B4-BE49-F238E27FC236}">
                <a16:creationId xmlns="" xmlns:a16="http://schemas.microsoft.com/office/drawing/2014/main" id="{3881F6F7-9883-E140-9C25-C7AB0977C9EE}"/>
              </a:ext>
            </a:extLst>
          </p:cNvPr>
          <p:cNvSpPr>
            <a:spLocks noGrp="1"/>
          </p:cNvSpPr>
          <p:nvPr>
            <p:ph type="pic" sz="quarter" idx="17" hasCustomPrompt="1"/>
          </p:nvPr>
        </p:nvSpPr>
        <p:spPr>
          <a:xfrm>
            <a:off x="636675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5" name="Рисунок 2">
            <a:extLst>
              <a:ext uri="{FF2B5EF4-FFF2-40B4-BE49-F238E27FC236}">
                <a16:creationId xmlns="" xmlns:a16="http://schemas.microsoft.com/office/drawing/2014/main" id="{B1F31A74-229A-EF4C-BCE8-7DE84B4ADB20}"/>
              </a:ext>
            </a:extLst>
          </p:cNvPr>
          <p:cNvSpPr>
            <a:spLocks noGrp="1"/>
          </p:cNvSpPr>
          <p:nvPr>
            <p:ph type="pic" sz="quarter" idx="18" hasCustomPrompt="1"/>
          </p:nvPr>
        </p:nvSpPr>
        <p:spPr>
          <a:xfrm>
            <a:off x="931188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6" name="Рисунок 2">
            <a:extLst>
              <a:ext uri="{FF2B5EF4-FFF2-40B4-BE49-F238E27FC236}">
                <a16:creationId xmlns="" xmlns:a16="http://schemas.microsoft.com/office/drawing/2014/main" id="{3CD5F662-C087-A148-B3BF-1557D6696A0A}"/>
              </a:ext>
            </a:extLst>
          </p:cNvPr>
          <p:cNvSpPr>
            <a:spLocks noGrp="1"/>
          </p:cNvSpPr>
          <p:nvPr>
            <p:ph type="pic" sz="quarter" idx="19" hasCustomPrompt="1"/>
          </p:nvPr>
        </p:nvSpPr>
        <p:spPr>
          <a:xfrm>
            <a:off x="1225701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7" name="Рисунок 2">
            <a:extLst>
              <a:ext uri="{FF2B5EF4-FFF2-40B4-BE49-F238E27FC236}">
                <a16:creationId xmlns="" xmlns:a16="http://schemas.microsoft.com/office/drawing/2014/main" id="{AEE8F5D1-FA84-E849-A0F8-194E15C7AF6D}"/>
              </a:ext>
            </a:extLst>
          </p:cNvPr>
          <p:cNvSpPr>
            <a:spLocks noGrp="1"/>
          </p:cNvSpPr>
          <p:nvPr>
            <p:ph type="pic" sz="quarter" idx="20" hasCustomPrompt="1"/>
          </p:nvPr>
        </p:nvSpPr>
        <p:spPr>
          <a:xfrm>
            <a:off x="1520214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8" name="Рисунок 2">
            <a:extLst>
              <a:ext uri="{FF2B5EF4-FFF2-40B4-BE49-F238E27FC236}">
                <a16:creationId xmlns="" xmlns:a16="http://schemas.microsoft.com/office/drawing/2014/main" id="{203EBA19-EF70-4C44-ACAC-C6E2CA4D8768}"/>
              </a:ext>
            </a:extLst>
          </p:cNvPr>
          <p:cNvSpPr>
            <a:spLocks noGrp="1"/>
          </p:cNvSpPr>
          <p:nvPr>
            <p:ph type="pic" sz="quarter" idx="21" hasCustomPrompt="1"/>
          </p:nvPr>
        </p:nvSpPr>
        <p:spPr>
          <a:xfrm>
            <a:off x="1814727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9" name="Рисунок 2">
            <a:extLst>
              <a:ext uri="{FF2B5EF4-FFF2-40B4-BE49-F238E27FC236}">
                <a16:creationId xmlns="" xmlns:a16="http://schemas.microsoft.com/office/drawing/2014/main" id="{091600B4-215C-B64B-99D1-199C5DDA2454}"/>
              </a:ext>
            </a:extLst>
          </p:cNvPr>
          <p:cNvSpPr>
            <a:spLocks noGrp="1"/>
          </p:cNvSpPr>
          <p:nvPr>
            <p:ph type="pic" sz="quarter" idx="22" hasCustomPrompt="1"/>
          </p:nvPr>
        </p:nvSpPr>
        <p:spPr>
          <a:xfrm>
            <a:off x="342162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0" name="Рисунок 2">
            <a:extLst>
              <a:ext uri="{FF2B5EF4-FFF2-40B4-BE49-F238E27FC236}">
                <a16:creationId xmlns="" xmlns:a16="http://schemas.microsoft.com/office/drawing/2014/main" id="{64C4E337-ADD3-BB41-B198-45738D967EF0}"/>
              </a:ext>
            </a:extLst>
          </p:cNvPr>
          <p:cNvSpPr>
            <a:spLocks noGrp="1"/>
          </p:cNvSpPr>
          <p:nvPr>
            <p:ph type="pic" sz="quarter" idx="23" hasCustomPrompt="1"/>
          </p:nvPr>
        </p:nvSpPr>
        <p:spPr>
          <a:xfrm>
            <a:off x="636675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1" name="Рисунок 2">
            <a:extLst>
              <a:ext uri="{FF2B5EF4-FFF2-40B4-BE49-F238E27FC236}">
                <a16:creationId xmlns="" xmlns:a16="http://schemas.microsoft.com/office/drawing/2014/main" id="{27E259D7-419F-444C-90F8-75E8BCA89F3E}"/>
              </a:ext>
            </a:extLst>
          </p:cNvPr>
          <p:cNvSpPr>
            <a:spLocks noGrp="1"/>
          </p:cNvSpPr>
          <p:nvPr>
            <p:ph type="pic" sz="quarter" idx="24" hasCustomPrompt="1"/>
          </p:nvPr>
        </p:nvSpPr>
        <p:spPr>
          <a:xfrm>
            <a:off x="931188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2" name="Рисунок 2">
            <a:extLst>
              <a:ext uri="{FF2B5EF4-FFF2-40B4-BE49-F238E27FC236}">
                <a16:creationId xmlns="" xmlns:a16="http://schemas.microsoft.com/office/drawing/2014/main" id="{45C8F71B-F599-8849-AEEB-43D51CE9CC06}"/>
              </a:ext>
            </a:extLst>
          </p:cNvPr>
          <p:cNvSpPr>
            <a:spLocks noGrp="1"/>
          </p:cNvSpPr>
          <p:nvPr>
            <p:ph type="pic" sz="quarter" idx="25" hasCustomPrompt="1"/>
          </p:nvPr>
        </p:nvSpPr>
        <p:spPr>
          <a:xfrm>
            <a:off x="1225701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3" name="Рисунок 2">
            <a:extLst>
              <a:ext uri="{FF2B5EF4-FFF2-40B4-BE49-F238E27FC236}">
                <a16:creationId xmlns="" xmlns:a16="http://schemas.microsoft.com/office/drawing/2014/main" id="{F02BDC7C-1317-2148-AB84-D5A5F5B7F93B}"/>
              </a:ext>
            </a:extLst>
          </p:cNvPr>
          <p:cNvSpPr>
            <a:spLocks noGrp="1"/>
          </p:cNvSpPr>
          <p:nvPr>
            <p:ph type="pic" sz="quarter" idx="26" hasCustomPrompt="1"/>
          </p:nvPr>
        </p:nvSpPr>
        <p:spPr>
          <a:xfrm>
            <a:off x="1520214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4" name="Рисунок 2">
            <a:extLst>
              <a:ext uri="{FF2B5EF4-FFF2-40B4-BE49-F238E27FC236}">
                <a16:creationId xmlns="" xmlns:a16="http://schemas.microsoft.com/office/drawing/2014/main" id="{6B685AEF-9E1D-084E-868D-7D14C94FA1EB}"/>
              </a:ext>
            </a:extLst>
          </p:cNvPr>
          <p:cNvSpPr>
            <a:spLocks noGrp="1"/>
          </p:cNvSpPr>
          <p:nvPr>
            <p:ph type="pic" sz="quarter" idx="27" hasCustomPrompt="1"/>
          </p:nvPr>
        </p:nvSpPr>
        <p:spPr>
          <a:xfrm>
            <a:off x="1814727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val="63026858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34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1pPr>
      <a:lvl2pPr marL="97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2pPr>
      <a:lvl3pPr marL="161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3pPr>
      <a:lvl4pPr marL="224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4pPr>
      <a:lvl5pPr marL="288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5pPr>
      <a:lvl6pPr marL="351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6pPr>
      <a:lvl7pPr marL="415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7pPr>
      <a:lvl8pPr marL="478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8pPr>
      <a:lvl9pPr marL="542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Users/darin/Library/Group%20Containers/UBF8T346G9.ms/WebArchiveCopyPasteTempFiles/com.microsoft.Word/%25D0%25B4%25D0%25B5%25D0%25B2%25D0%25BE%25D1%2587%25D0%25BA%25D0%25B0%2520%25D0%25BF%25D0%25BE%25D1%2581%25D1%2581%25D0%25BE%25D1%2580%25D0%25B8%25D0%25BB%25D0%25B0%25D1%2581%25D1%258C%2520%25D1%2581%2520%25D0%25BC%25D0%25B0%25D0%25BC%25D0%25BE%25D0%25B9.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mailto:rosdarin@mail.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F6006A08-4E24-DD17-BEBF-8FDDE5BE53E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932" b="12932"/>
          <a:stretch>
            <a:fillRect/>
          </a:stretch>
        </p:blipFill>
        <p:spPr>
          <a:xfrm>
            <a:off x="335865" y="930087"/>
            <a:ext cx="26996335" cy="11049000"/>
          </a:xfrm>
          <a:prstGeom prst="roundRect">
            <a:avLst>
              <a:gd name="adj" fmla="val 50000"/>
            </a:avLst>
          </a:prstGeom>
        </p:spPr>
      </p:pic>
      <p:sp>
        <p:nvSpPr>
          <p:cNvPr id="38" name="Кружок"/>
          <p:cNvSpPr/>
          <p:nvPr/>
        </p:nvSpPr>
        <p:spPr>
          <a:xfrm>
            <a:off x="0" y="1754148"/>
            <a:ext cx="9400878" cy="9400879"/>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40" name="Radiance"/>
          <p:cNvSpPr txBox="1"/>
          <p:nvPr/>
        </p:nvSpPr>
        <p:spPr>
          <a:xfrm>
            <a:off x="1219199" y="1204730"/>
            <a:ext cx="7562549"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8000" b="0">
                <a:solidFill>
                  <a:srgbClr val="31333E"/>
                </a:solidFill>
                <a:latin typeface="Maven Pro Bold"/>
                <a:ea typeface="Maven Pro Bold"/>
                <a:cs typeface="Maven Pro Bold"/>
                <a:sym typeface="Maven Pro Bold"/>
              </a:defRPr>
            </a:lvl1pPr>
          </a:lstStyle>
          <a:p>
            <a:endParaRPr lang="ru-RU" sz="4000" b="1" dirty="0">
              <a:solidFill>
                <a:schemeClr val="tx1"/>
              </a:solidFill>
              <a:latin typeface="Arial" panose="020B0604020202020204" pitchFamily="34" charset="0"/>
              <a:cs typeface="Arial" panose="020B0604020202020204" pitchFamily="34" charset="0"/>
            </a:endParaRPr>
          </a:p>
          <a:p>
            <a:endParaRPr lang="ru-RU" sz="4000" b="1" dirty="0">
              <a:solidFill>
                <a:schemeClr val="tx1"/>
              </a:solidFill>
              <a:latin typeface="Arial" panose="020B0604020202020204" pitchFamily="34" charset="0"/>
              <a:cs typeface="Arial" panose="020B0604020202020204" pitchFamily="34" charset="0"/>
            </a:endParaRPr>
          </a:p>
          <a:p>
            <a:r>
              <a:rPr lang="ru-RU" sz="4000" b="1" dirty="0">
                <a:solidFill>
                  <a:schemeClr val="tx1"/>
                </a:solidFill>
                <a:latin typeface="Arial" panose="020B0604020202020204" pitchFamily="34" charset="0"/>
                <a:cs typeface="Arial" panose="020B0604020202020204" pitchFamily="34" charset="0"/>
              </a:rPr>
              <a:t>МЕДИКО-ПСИХОЛОГИЧЕСКИЕ ПРЕДПОСЫЛКИ КРИЗИСНЫХ СОСТОЯНИЙ У ПОДРОСТКОВ</a:t>
            </a:r>
          </a:p>
          <a:p>
            <a:endParaRPr lang="ru-RU" sz="4000" b="1" dirty="0">
              <a:solidFill>
                <a:schemeClr val="tx1"/>
              </a:solidFill>
              <a:latin typeface="Arial" panose="020B0604020202020204" pitchFamily="34" charset="0"/>
              <a:cs typeface="Arial" panose="020B0604020202020204" pitchFamily="34" charset="0"/>
            </a:endParaRPr>
          </a:p>
          <a:p>
            <a:r>
              <a:rPr lang="ru-RU" sz="4000" b="1" dirty="0">
                <a:solidFill>
                  <a:srgbClr val="336B5E"/>
                </a:solidFill>
                <a:latin typeface="Arial" panose="020B0604020202020204" pitchFamily="34" charset="0"/>
                <a:cs typeface="Arial" panose="020B0604020202020204" pitchFamily="34" charset="0"/>
              </a:rPr>
              <a:t>РОДИТЕЛЯМ О ЦЕННОСТИ ЖИЗНИ ИХ ДЕТЕЙ</a:t>
            </a:r>
          </a:p>
          <a:p>
            <a:endParaRPr lang="ru-RU" sz="4000" b="1" dirty="0">
              <a:solidFill>
                <a:schemeClr val="tx1"/>
              </a:solidFill>
              <a:latin typeface="Arial" panose="020B0604020202020204" pitchFamily="34" charset="0"/>
              <a:cs typeface="Arial" panose="020B0604020202020204" pitchFamily="34" charset="0"/>
            </a:endParaRPr>
          </a:p>
          <a:p>
            <a:endParaRPr lang="en-US" sz="4000" b="1" dirty="0">
              <a:solidFill>
                <a:schemeClr val="tx1"/>
              </a:solidFill>
              <a:latin typeface="Arial" panose="020B0604020202020204" pitchFamily="34" charset="0"/>
              <a:cs typeface="Arial" panose="020B0604020202020204" pitchFamily="34" charset="0"/>
            </a:endParaRPr>
          </a:p>
        </p:txBody>
      </p:sp>
      <p:sp>
        <p:nvSpPr>
          <p:cNvPr id="41" name="Premium PowerPoint, Keynote, Google Slides Template"/>
          <p:cNvSpPr txBox="1"/>
          <p:nvPr/>
        </p:nvSpPr>
        <p:spPr>
          <a:xfrm>
            <a:off x="1829871" y="8542076"/>
            <a:ext cx="629667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000" b="0">
                <a:solidFill>
                  <a:srgbClr val="646979"/>
                </a:solidFill>
                <a:latin typeface="OpenSans-Regular"/>
                <a:ea typeface="OpenSans-Regular"/>
                <a:cs typeface="OpenSans-Regular"/>
                <a:sym typeface="OpenSans-Regular"/>
              </a:defRPr>
            </a:lvl1pPr>
          </a:lstStyle>
          <a:p>
            <a:r>
              <a:rPr lang="ru-RU" dirty="0">
                <a:solidFill>
                  <a:schemeClr val="bg2"/>
                </a:solidFill>
                <a:latin typeface="Arial" panose="020B0604020202020204" pitchFamily="34" charset="0"/>
                <a:cs typeface="Arial" panose="020B0604020202020204" pitchFamily="34" charset="0"/>
              </a:rPr>
              <a:t>МИНИСТЕРСТВО ЗДРАВОХРАНЕНИЯ РО</a:t>
            </a:r>
          </a:p>
          <a:p>
            <a:r>
              <a:rPr lang="ru-RU" dirty="0">
                <a:solidFill>
                  <a:schemeClr val="bg2"/>
                </a:solidFill>
                <a:latin typeface="Arial" panose="020B0604020202020204" pitchFamily="34" charset="0"/>
                <a:cs typeface="Arial" panose="020B0604020202020204" pitchFamily="34" charset="0"/>
              </a:rPr>
              <a:t>ГБУ РО «ПСИХИАТРИЧЕСКАЯ БОЛЬНИЦА»</a:t>
            </a:r>
            <a:endParaRPr dirty="0">
              <a:solidFill>
                <a:schemeClr val="bg2"/>
              </a:solidFill>
              <a:latin typeface="Arial" panose="020B0604020202020204" pitchFamily="34" charset="0"/>
              <a:cs typeface="Arial" panose="020B0604020202020204" pitchFamily="34" charset="0"/>
            </a:endParaRPr>
          </a:p>
        </p:txBody>
      </p:sp>
      <p:sp>
        <p:nvSpPr>
          <p:cNvPr id="42" name="Закругленный прямоугольник"/>
          <p:cNvSpPr/>
          <p:nvPr/>
        </p:nvSpPr>
        <p:spPr>
          <a:xfrm>
            <a:off x="2895601" y="10066954"/>
            <a:ext cx="3461656" cy="718145"/>
          </a:xfrm>
          <a:prstGeom prst="roundRect">
            <a:avLst>
              <a:gd name="adj" fmla="val 18045"/>
            </a:avLst>
          </a:prstGeom>
          <a:solidFill>
            <a:schemeClr val="accent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r>
              <a:rPr lang="ru-RU" dirty="0"/>
              <a:t>март 2024</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Кружок"/>
          <p:cNvSpPr/>
          <p:nvPr/>
        </p:nvSpPr>
        <p:spPr>
          <a:xfrm>
            <a:off x="3117107" y="-3761880"/>
            <a:ext cx="17477880" cy="1747788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54" name="Группа"/>
          <p:cNvGrpSpPr/>
          <p:nvPr/>
        </p:nvGrpSpPr>
        <p:grpSpPr>
          <a:xfrm>
            <a:off x="6901379" y="3790911"/>
            <a:ext cx="8500804" cy="8409035"/>
            <a:chOff x="0" y="-1"/>
            <a:chExt cx="9544688" cy="9542186"/>
          </a:xfrm>
        </p:grpSpPr>
        <p:sp>
          <p:nvSpPr>
            <p:cNvPr id="144" name="Фигура"/>
            <p:cNvSpPr/>
            <p:nvPr/>
          </p:nvSpPr>
          <p:spPr>
            <a:xfrm>
              <a:off x="394524" y="6412114"/>
              <a:ext cx="8745207" cy="3130071"/>
            </a:xfrm>
            <a:custGeom>
              <a:avLst/>
              <a:gdLst/>
              <a:ahLst/>
              <a:cxnLst>
                <a:cxn ang="0">
                  <a:pos x="wd2" y="hd2"/>
                </a:cxn>
                <a:cxn ang="5400000">
                  <a:pos x="wd2" y="hd2"/>
                </a:cxn>
                <a:cxn ang="10800000">
                  <a:pos x="wd2" y="hd2"/>
                </a:cxn>
                <a:cxn ang="16200000">
                  <a:pos x="wd2" y="hd2"/>
                </a:cxn>
              </a:cxnLst>
              <a:rect l="0" t="0" r="r" b="b"/>
              <a:pathLst>
                <a:path w="21600" h="21507" extrusionOk="0">
                  <a:moveTo>
                    <a:pt x="1615" y="0"/>
                  </a:moveTo>
                  <a:lnTo>
                    <a:pt x="0" y="1886"/>
                  </a:lnTo>
                  <a:cubicBezTo>
                    <a:pt x="1863" y="13728"/>
                    <a:pt x="6055" y="21414"/>
                    <a:pt x="10701" y="21506"/>
                  </a:cubicBezTo>
                  <a:cubicBezTo>
                    <a:pt x="15427" y="21600"/>
                    <a:pt x="19716" y="13838"/>
                    <a:pt x="21600" y="1783"/>
                  </a:cubicBezTo>
                  <a:lnTo>
                    <a:pt x="20007" y="8"/>
                  </a:lnTo>
                  <a:cubicBezTo>
                    <a:pt x="18422" y="9989"/>
                    <a:pt x="14893" y="16490"/>
                    <a:pt x="10970" y="16652"/>
                  </a:cubicBezTo>
                  <a:cubicBezTo>
                    <a:pt x="6934" y="16819"/>
                    <a:pt x="3252" y="10265"/>
                    <a:pt x="1615" y="0"/>
                  </a:cubicBezTo>
                  <a:close/>
                </a:path>
              </a:pathLst>
            </a:custGeom>
            <a:solidFill>
              <a:srgbClr val="EEF4FE"/>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5" name="Фигура"/>
            <p:cNvSpPr/>
            <p:nvPr/>
          </p:nvSpPr>
          <p:spPr>
            <a:xfrm>
              <a:off x="0" y="-1"/>
              <a:ext cx="9544688" cy="6533360"/>
            </a:xfrm>
            <a:custGeom>
              <a:avLst/>
              <a:gdLst/>
              <a:ahLst/>
              <a:cxnLst>
                <a:cxn ang="0">
                  <a:pos x="wd2" y="hd2"/>
                </a:cxn>
                <a:cxn ang="5400000">
                  <a:pos x="wd2" y="hd2"/>
                </a:cxn>
                <a:cxn ang="10800000">
                  <a:pos x="wd2" y="hd2"/>
                </a:cxn>
                <a:cxn ang="16200000">
                  <a:pos x="wd2" y="hd2"/>
                </a:cxn>
              </a:cxnLst>
              <a:rect l="0" t="0" r="r" b="b"/>
              <a:pathLst>
                <a:path w="21585" h="21598" extrusionOk="0">
                  <a:moveTo>
                    <a:pt x="10820" y="0"/>
                  </a:moveTo>
                  <a:cubicBezTo>
                    <a:pt x="9445" y="-2"/>
                    <a:pt x="8082" y="377"/>
                    <a:pt x="6804" y="1119"/>
                  </a:cubicBezTo>
                  <a:lnTo>
                    <a:pt x="7449" y="3251"/>
                  </a:lnTo>
                  <a:cubicBezTo>
                    <a:pt x="7565" y="3182"/>
                    <a:pt x="7682" y="3119"/>
                    <a:pt x="7800" y="3059"/>
                  </a:cubicBezTo>
                  <a:cubicBezTo>
                    <a:pt x="7928" y="2995"/>
                    <a:pt x="8058" y="2937"/>
                    <a:pt x="8188" y="2885"/>
                  </a:cubicBezTo>
                  <a:cubicBezTo>
                    <a:pt x="7534" y="5606"/>
                    <a:pt x="8944" y="8444"/>
                    <a:pt x="10917" y="8373"/>
                  </a:cubicBezTo>
                  <a:cubicBezTo>
                    <a:pt x="12816" y="8305"/>
                    <a:pt x="14117" y="5547"/>
                    <a:pt x="13485" y="2927"/>
                  </a:cubicBezTo>
                  <a:cubicBezTo>
                    <a:pt x="13603" y="2981"/>
                    <a:pt x="13721" y="3038"/>
                    <a:pt x="13837" y="3098"/>
                  </a:cubicBezTo>
                  <a:cubicBezTo>
                    <a:pt x="13941" y="3150"/>
                    <a:pt x="14043" y="3205"/>
                    <a:pt x="14146" y="3262"/>
                  </a:cubicBezTo>
                  <a:lnTo>
                    <a:pt x="14745" y="1080"/>
                  </a:lnTo>
                  <a:cubicBezTo>
                    <a:pt x="13494" y="368"/>
                    <a:pt x="12163" y="2"/>
                    <a:pt x="10820" y="0"/>
                  </a:cubicBezTo>
                  <a:close/>
                  <a:moveTo>
                    <a:pt x="10836" y="908"/>
                  </a:moveTo>
                  <a:cubicBezTo>
                    <a:pt x="11423" y="908"/>
                    <a:pt x="12010" y="1237"/>
                    <a:pt x="12458" y="1892"/>
                  </a:cubicBezTo>
                  <a:cubicBezTo>
                    <a:pt x="13354" y="3202"/>
                    <a:pt x="13354" y="5325"/>
                    <a:pt x="12458" y="6635"/>
                  </a:cubicBezTo>
                  <a:cubicBezTo>
                    <a:pt x="11561" y="7945"/>
                    <a:pt x="10109" y="7945"/>
                    <a:pt x="9213" y="6635"/>
                  </a:cubicBezTo>
                  <a:cubicBezTo>
                    <a:pt x="8317" y="5325"/>
                    <a:pt x="8317" y="3202"/>
                    <a:pt x="9213" y="1892"/>
                  </a:cubicBezTo>
                  <a:cubicBezTo>
                    <a:pt x="9661" y="1237"/>
                    <a:pt x="10249" y="908"/>
                    <a:pt x="10836" y="908"/>
                  </a:cubicBezTo>
                  <a:close/>
                  <a:moveTo>
                    <a:pt x="15096" y="1303"/>
                  </a:moveTo>
                  <a:lnTo>
                    <a:pt x="14502" y="3483"/>
                  </a:lnTo>
                  <a:cubicBezTo>
                    <a:pt x="14628" y="3565"/>
                    <a:pt x="14752" y="3650"/>
                    <a:pt x="14876" y="3739"/>
                  </a:cubicBezTo>
                  <a:cubicBezTo>
                    <a:pt x="14984" y="3817"/>
                    <a:pt x="15091" y="3899"/>
                    <a:pt x="15197" y="3983"/>
                  </a:cubicBezTo>
                  <a:cubicBezTo>
                    <a:pt x="14364" y="4558"/>
                    <a:pt x="13830" y="5627"/>
                    <a:pt x="13650" y="6812"/>
                  </a:cubicBezTo>
                  <a:cubicBezTo>
                    <a:pt x="13469" y="8006"/>
                    <a:pt x="13648" y="9319"/>
                    <a:pt x="14251" y="10350"/>
                  </a:cubicBezTo>
                  <a:cubicBezTo>
                    <a:pt x="15566" y="12598"/>
                    <a:pt x="18024" y="12157"/>
                    <a:pt x="18928" y="9511"/>
                  </a:cubicBezTo>
                  <a:lnTo>
                    <a:pt x="19227" y="10421"/>
                  </a:lnTo>
                  <a:lnTo>
                    <a:pt x="20700" y="9512"/>
                  </a:lnTo>
                  <a:cubicBezTo>
                    <a:pt x="20184" y="7777"/>
                    <a:pt x="19460" y="6191"/>
                    <a:pt x="18562" y="4829"/>
                  </a:cubicBezTo>
                  <a:cubicBezTo>
                    <a:pt x="17576" y="3334"/>
                    <a:pt x="16398" y="2136"/>
                    <a:pt x="15096" y="1303"/>
                  </a:cubicBezTo>
                  <a:close/>
                  <a:moveTo>
                    <a:pt x="6451" y="1317"/>
                  </a:moveTo>
                  <a:cubicBezTo>
                    <a:pt x="5145" y="2159"/>
                    <a:pt x="3965" y="3370"/>
                    <a:pt x="2980" y="4881"/>
                  </a:cubicBezTo>
                  <a:cubicBezTo>
                    <a:pt x="2095" y="6238"/>
                    <a:pt x="1383" y="7814"/>
                    <a:pt x="875" y="9536"/>
                  </a:cubicBezTo>
                  <a:lnTo>
                    <a:pt x="2347" y="10415"/>
                  </a:lnTo>
                  <a:cubicBezTo>
                    <a:pt x="2407" y="10224"/>
                    <a:pt x="2469" y="10033"/>
                    <a:pt x="2533" y="9845"/>
                  </a:cubicBezTo>
                  <a:cubicBezTo>
                    <a:pt x="2595" y="9661"/>
                    <a:pt x="2660" y="9479"/>
                    <a:pt x="2727" y="9298"/>
                  </a:cubicBezTo>
                  <a:cubicBezTo>
                    <a:pt x="3124" y="10655"/>
                    <a:pt x="3934" y="11492"/>
                    <a:pt x="4818" y="11719"/>
                  </a:cubicBezTo>
                  <a:cubicBezTo>
                    <a:pt x="5730" y="11952"/>
                    <a:pt x="6715" y="11535"/>
                    <a:pt x="7407" y="10396"/>
                  </a:cubicBezTo>
                  <a:cubicBezTo>
                    <a:pt x="8040" y="9356"/>
                    <a:pt x="8230" y="8016"/>
                    <a:pt x="8048" y="6796"/>
                  </a:cubicBezTo>
                  <a:cubicBezTo>
                    <a:pt x="7867" y="5580"/>
                    <a:pt x="7316" y="4481"/>
                    <a:pt x="6453" y="3906"/>
                  </a:cubicBezTo>
                  <a:lnTo>
                    <a:pt x="7084" y="3470"/>
                  </a:lnTo>
                  <a:lnTo>
                    <a:pt x="6451" y="1317"/>
                  </a:lnTo>
                  <a:close/>
                  <a:moveTo>
                    <a:pt x="5304" y="4320"/>
                  </a:moveTo>
                  <a:cubicBezTo>
                    <a:pt x="5892" y="4320"/>
                    <a:pt x="6479" y="4648"/>
                    <a:pt x="6927" y="5303"/>
                  </a:cubicBezTo>
                  <a:cubicBezTo>
                    <a:pt x="7823" y="6613"/>
                    <a:pt x="7823" y="8737"/>
                    <a:pt x="6927" y="10047"/>
                  </a:cubicBezTo>
                  <a:cubicBezTo>
                    <a:pt x="6031" y="11357"/>
                    <a:pt x="4578" y="11357"/>
                    <a:pt x="3682" y="10047"/>
                  </a:cubicBezTo>
                  <a:cubicBezTo>
                    <a:pt x="2785" y="8737"/>
                    <a:pt x="2785" y="6613"/>
                    <a:pt x="3682" y="5303"/>
                  </a:cubicBezTo>
                  <a:cubicBezTo>
                    <a:pt x="4130" y="4648"/>
                    <a:pt x="4717" y="4320"/>
                    <a:pt x="5304" y="4320"/>
                  </a:cubicBezTo>
                  <a:close/>
                  <a:moveTo>
                    <a:pt x="16401" y="4336"/>
                  </a:moveTo>
                  <a:cubicBezTo>
                    <a:pt x="16988" y="4336"/>
                    <a:pt x="17575" y="4662"/>
                    <a:pt x="18023" y="5317"/>
                  </a:cubicBezTo>
                  <a:cubicBezTo>
                    <a:pt x="18919" y="6628"/>
                    <a:pt x="18919" y="8753"/>
                    <a:pt x="18023" y="10063"/>
                  </a:cubicBezTo>
                  <a:cubicBezTo>
                    <a:pt x="17127" y="11373"/>
                    <a:pt x="15674" y="11373"/>
                    <a:pt x="14778" y="10063"/>
                  </a:cubicBezTo>
                  <a:cubicBezTo>
                    <a:pt x="13882" y="8753"/>
                    <a:pt x="13882" y="6628"/>
                    <a:pt x="14778" y="5317"/>
                  </a:cubicBezTo>
                  <a:cubicBezTo>
                    <a:pt x="15226" y="4662"/>
                    <a:pt x="15813" y="4336"/>
                    <a:pt x="16401" y="4336"/>
                  </a:cubicBezTo>
                  <a:close/>
                  <a:moveTo>
                    <a:pt x="20848" y="10026"/>
                  </a:moveTo>
                  <a:lnTo>
                    <a:pt x="19368" y="10926"/>
                  </a:lnTo>
                  <a:lnTo>
                    <a:pt x="19604" y="11934"/>
                  </a:lnTo>
                  <a:cubicBezTo>
                    <a:pt x="17787" y="10994"/>
                    <a:pt x="15878" y="12949"/>
                    <a:pt x="15862" y="15766"/>
                  </a:cubicBezTo>
                  <a:cubicBezTo>
                    <a:pt x="15854" y="17178"/>
                    <a:pt x="16323" y="18385"/>
                    <a:pt x="17022" y="19130"/>
                  </a:cubicBezTo>
                  <a:cubicBezTo>
                    <a:pt x="17720" y="19875"/>
                    <a:pt x="18648" y="20159"/>
                    <a:pt x="19566" y="19724"/>
                  </a:cubicBezTo>
                  <a:cubicBezTo>
                    <a:pt x="19535" y="19885"/>
                    <a:pt x="19501" y="20044"/>
                    <a:pt x="19465" y="20202"/>
                  </a:cubicBezTo>
                  <a:cubicBezTo>
                    <a:pt x="19429" y="20357"/>
                    <a:pt x="19390" y="20511"/>
                    <a:pt x="19348" y="20663"/>
                  </a:cubicBezTo>
                  <a:lnTo>
                    <a:pt x="20842" y="21548"/>
                  </a:lnTo>
                  <a:cubicBezTo>
                    <a:pt x="21335" y="19703"/>
                    <a:pt x="21587" y="17739"/>
                    <a:pt x="21586" y="15758"/>
                  </a:cubicBezTo>
                  <a:cubicBezTo>
                    <a:pt x="21584" y="13797"/>
                    <a:pt x="21334" y="11854"/>
                    <a:pt x="20848" y="10026"/>
                  </a:cubicBezTo>
                  <a:close/>
                  <a:moveTo>
                    <a:pt x="722" y="10064"/>
                  </a:moveTo>
                  <a:cubicBezTo>
                    <a:pt x="258" y="11837"/>
                    <a:pt x="14" y="13718"/>
                    <a:pt x="1" y="15617"/>
                  </a:cubicBezTo>
                  <a:cubicBezTo>
                    <a:pt x="-13" y="17662"/>
                    <a:pt x="242" y="19693"/>
                    <a:pt x="752" y="21598"/>
                  </a:cubicBezTo>
                  <a:lnTo>
                    <a:pt x="2232" y="20687"/>
                  </a:lnTo>
                  <a:cubicBezTo>
                    <a:pt x="2187" y="20528"/>
                    <a:pt x="2146" y="20365"/>
                    <a:pt x="2107" y="20202"/>
                  </a:cubicBezTo>
                  <a:cubicBezTo>
                    <a:pt x="2068" y="20035"/>
                    <a:pt x="2032" y="19867"/>
                    <a:pt x="2000" y="19697"/>
                  </a:cubicBezTo>
                  <a:cubicBezTo>
                    <a:pt x="3885" y="20642"/>
                    <a:pt x="5828" y="18507"/>
                    <a:pt x="5732" y="15597"/>
                  </a:cubicBezTo>
                  <a:cubicBezTo>
                    <a:pt x="5686" y="14224"/>
                    <a:pt x="5194" y="13081"/>
                    <a:pt x="4492" y="12394"/>
                  </a:cubicBezTo>
                  <a:cubicBezTo>
                    <a:pt x="3786" y="11702"/>
                    <a:pt x="2866" y="11472"/>
                    <a:pt x="1975" y="11938"/>
                  </a:cubicBezTo>
                  <a:cubicBezTo>
                    <a:pt x="2008" y="11775"/>
                    <a:pt x="2045" y="11613"/>
                    <a:pt x="2083" y="11452"/>
                  </a:cubicBezTo>
                  <a:cubicBezTo>
                    <a:pt x="2125" y="11279"/>
                    <a:pt x="2169" y="11108"/>
                    <a:pt x="2216" y="10938"/>
                  </a:cubicBezTo>
                  <a:lnTo>
                    <a:pt x="722" y="10064"/>
                  </a:lnTo>
                  <a:close/>
                  <a:moveTo>
                    <a:pt x="2924" y="12455"/>
                  </a:moveTo>
                  <a:cubicBezTo>
                    <a:pt x="3511" y="12455"/>
                    <a:pt x="4099" y="12782"/>
                    <a:pt x="4547" y="13437"/>
                  </a:cubicBezTo>
                  <a:cubicBezTo>
                    <a:pt x="5443" y="14747"/>
                    <a:pt x="5443" y="16871"/>
                    <a:pt x="4547" y="18182"/>
                  </a:cubicBezTo>
                  <a:cubicBezTo>
                    <a:pt x="3651" y="19492"/>
                    <a:pt x="2198" y="19492"/>
                    <a:pt x="1301" y="18182"/>
                  </a:cubicBezTo>
                  <a:cubicBezTo>
                    <a:pt x="405" y="16871"/>
                    <a:pt x="405" y="14747"/>
                    <a:pt x="1301" y="13437"/>
                  </a:cubicBezTo>
                  <a:cubicBezTo>
                    <a:pt x="1750" y="12782"/>
                    <a:pt x="2337" y="12455"/>
                    <a:pt x="2924" y="12455"/>
                  </a:cubicBezTo>
                  <a:close/>
                  <a:moveTo>
                    <a:pt x="18675" y="12455"/>
                  </a:moveTo>
                  <a:cubicBezTo>
                    <a:pt x="19262" y="12455"/>
                    <a:pt x="19850" y="12782"/>
                    <a:pt x="20298" y="13437"/>
                  </a:cubicBezTo>
                  <a:cubicBezTo>
                    <a:pt x="21195" y="14747"/>
                    <a:pt x="21195" y="16871"/>
                    <a:pt x="20298" y="18182"/>
                  </a:cubicBezTo>
                  <a:cubicBezTo>
                    <a:pt x="19402" y="19492"/>
                    <a:pt x="17949" y="19492"/>
                    <a:pt x="17053" y="18182"/>
                  </a:cubicBezTo>
                  <a:cubicBezTo>
                    <a:pt x="16157" y="16871"/>
                    <a:pt x="16157" y="14747"/>
                    <a:pt x="17053" y="13437"/>
                  </a:cubicBezTo>
                  <a:cubicBezTo>
                    <a:pt x="17501" y="12782"/>
                    <a:pt x="18088" y="12455"/>
                    <a:pt x="18675" y="12455"/>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6" name="A"/>
            <p:cNvSpPr txBox="1"/>
            <p:nvPr/>
          </p:nvSpPr>
          <p:spPr>
            <a:xfrm>
              <a:off x="590832" y="3950484"/>
              <a:ext cx="1520608" cy="14875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en-US" b="1" dirty="0">
                  <a:latin typeface="Arial" panose="020B0604020202020204" pitchFamily="34" charset="0"/>
                  <a:cs typeface="Arial" panose="020B0604020202020204" pitchFamily="34" charset="0"/>
                </a:rPr>
                <a:t>F2</a:t>
              </a:r>
              <a:r>
                <a:rPr lang="ru-RU" b="1" dirty="0">
                  <a:latin typeface="Arial" panose="020B0604020202020204" pitchFamily="34" charset="0"/>
                  <a:cs typeface="Arial" panose="020B0604020202020204" pitchFamily="34" charset="0"/>
                </a:rPr>
                <a:t>0-</a:t>
              </a:r>
              <a:r>
                <a:rPr lang="en-US" b="1" dirty="0">
                  <a:latin typeface="Arial" panose="020B0604020202020204" pitchFamily="34" charset="0"/>
                  <a:cs typeface="Arial" panose="020B0604020202020204" pitchFamily="34" charset="0"/>
                </a:rPr>
                <a:t>F29</a:t>
              </a:r>
              <a:endParaRPr b="1" dirty="0">
                <a:latin typeface="Arial" panose="020B0604020202020204" pitchFamily="34" charset="0"/>
                <a:cs typeface="Arial" panose="020B0604020202020204" pitchFamily="34" charset="0"/>
              </a:endParaRPr>
            </a:p>
          </p:txBody>
        </p:sp>
        <p:sp>
          <p:nvSpPr>
            <p:cNvPr id="147" name="E"/>
            <p:cNvSpPr txBox="1"/>
            <p:nvPr/>
          </p:nvSpPr>
          <p:spPr>
            <a:xfrm>
              <a:off x="7534684" y="4080395"/>
              <a:ext cx="1605048" cy="1456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en-US" sz="4400" b="1" dirty="0">
                  <a:latin typeface="Arial" panose="020B0604020202020204" pitchFamily="34" charset="0"/>
                  <a:cs typeface="Arial" panose="020B0604020202020204" pitchFamily="34" charset="0"/>
                </a:rPr>
                <a:t>F6</a:t>
              </a:r>
              <a:r>
                <a:rPr lang="ru-RU" sz="4400" b="1" dirty="0">
                  <a:latin typeface="Arial" panose="020B0604020202020204" pitchFamily="34" charset="0"/>
                  <a:cs typeface="Arial" panose="020B0604020202020204" pitchFamily="34" charset="0"/>
                </a:rPr>
                <a:t>0-</a:t>
              </a:r>
              <a:r>
                <a:rPr lang="en-US" sz="4400" b="1" dirty="0">
                  <a:latin typeface="Arial" panose="020B0604020202020204" pitchFamily="34" charset="0"/>
                  <a:cs typeface="Arial" panose="020B0604020202020204" pitchFamily="34" charset="0"/>
                </a:rPr>
                <a:t>F69</a:t>
              </a:r>
              <a:endParaRPr sz="4400" b="1" dirty="0">
                <a:latin typeface="Arial" panose="020B0604020202020204" pitchFamily="34" charset="0"/>
                <a:cs typeface="Arial" panose="020B0604020202020204" pitchFamily="34" charset="0"/>
              </a:endParaRPr>
            </a:p>
          </p:txBody>
        </p:sp>
        <p:sp>
          <p:nvSpPr>
            <p:cNvPr id="148" name="B"/>
            <p:cNvSpPr txBox="1"/>
            <p:nvPr/>
          </p:nvSpPr>
          <p:spPr>
            <a:xfrm>
              <a:off x="1350524" y="1512084"/>
              <a:ext cx="1936321" cy="14875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en-US" b="1" dirty="0">
                  <a:latin typeface="Arial" panose="020B0604020202020204" pitchFamily="34" charset="0"/>
                  <a:cs typeface="Arial" panose="020B0604020202020204" pitchFamily="34" charset="0"/>
                </a:rPr>
                <a:t>F3</a:t>
              </a:r>
              <a:r>
                <a:rPr lang="ru-RU" b="1" dirty="0">
                  <a:latin typeface="Arial" panose="020B0604020202020204" pitchFamily="34" charset="0"/>
                  <a:cs typeface="Arial" panose="020B0604020202020204" pitchFamily="34" charset="0"/>
                </a:rPr>
                <a:t>0-</a:t>
              </a:r>
              <a:r>
                <a:rPr lang="en-US" b="1" dirty="0">
                  <a:latin typeface="Arial" panose="020B0604020202020204" pitchFamily="34" charset="0"/>
                  <a:cs typeface="Arial" panose="020B0604020202020204" pitchFamily="34" charset="0"/>
                </a:rPr>
                <a:t>F39</a:t>
              </a:r>
              <a:endParaRPr b="1" dirty="0">
                <a:latin typeface="Arial" panose="020B0604020202020204" pitchFamily="34" charset="0"/>
                <a:cs typeface="Arial" panose="020B0604020202020204" pitchFamily="34" charset="0"/>
              </a:endParaRPr>
            </a:p>
          </p:txBody>
        </p:sp>
        <p:sp>
          <p:nvSpPr>
            <p:cNvPr id="149" name="C"/>
            <p:cNvSpPr txBox="1"/>
            <p:nvPr/>
          </p:nvSpPr>
          <p:spPr>
            <a:xfrm>
              <a:off x="4020414" y="652435"/>
              <a:ext cx="1586433" cy="14875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en-US" b="1" dirty="0">
                  <a:latin typeface="Arial" panose="020B0604020202020204" pitchFamily="34" charset="0"/>
                  <a:cs typeface="Arial" panose="020B0604020202020204" pitchFamily="34" charset="0"/>
                </a:rPr>
                <a:t>F40-F48</a:t>
              </a:r>
              <a:endParaRPr b="1" dirty="0">
                <a:latin typeface="Arial" panose="020B0604020202020204" pitchFamily="34" charset="0"/>
                <a:cs typeface="Arial" panose="020B0604020202020204" pitchFamily="34" charset="0"/>
              </a:endParaRPr>
            </a:p>
          </p:txBody>
        </p:sp>
        <p:sp>
          <p:nvSpPr>
            <p:cNvPr id="150" name="D"/>
            <p:cNvSpPr txBox="1"/>
            <p:nvPr/>
          </p:nvSpPr>
          <p:spPr>
            <a:xfrm>
              <a:off x="6382361" y="1512085"/>
              <a:ext cx="1936321" cy="14875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en-US" b="1" dirty="0">
                  <a:latin typeface="Arial" panose="020B0604020202020204" pitchFamily="34" charset="0"/>
                  <a:cs typeface="Arial" panose="020B0604020202020204" pitchFamily="34" charset="0"/>
                </a:rPr>
                <a:t>F50-F59</a:t>
              </a:r>
              <a:endParaRPr b="1" dirty="0">
                <a:latin typeface="Arial" panose="020B0604020202020204" pitchFamily="34" charset="0"/>
                <a:cs typeface="Arial" panose="020B0604020202020204" pitchFamily="34" charset="0"/>
              </a:endParaRPr>
            </a:p>
          </p:txBody>
        </p:sp>
        <p:sp>
          <p:nvSpPr>
            <p:cNvPr id="152" name="Фигура"/>
            <p:cNvSpPr/>
            <p:nvPr/>
          </p:nvSpPr>
          <p:spPr>
            <a:xfrm>
              <a:off x="3842434" y="5943377"/>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53" name="Lorem ipsum dolor sit amet, consectetur adipisg elit"/>
            <p:cNvSpPr txBox="1"/>
            <p:nvPr/>
          </p:nvSpPr>
          <p:spPr>
            <a:xfrm>
              <a:off x="2904890" y="4653607"/>
              <a:ext cx="3836345" cy="5487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nSpc>
                  <a:spcPct val="120000"/>
                </a:lnSpc>
                <a:spcBef>
                  <a:spcPts val="2000"/>
                </a:spcBef>
                <a:defRPr sz="2600" b="0">
                  <a:solidFill>
                    <a:srgbClr val="646979"/>
                  </a:solidFill>
                  <a:latin typeface="Open Sans"/>
                  <a:ea typeface="Open Sans"/>
                  <a:cs typeface="Open Sans"/>
                  <a:sym typeface="Open Sans"/>
                </a:defRPr>
              </a:lvl1pPr>
            </a:lstStyle>
            <a:p>
              <a:endParaRPr dirty="0"/>
            </a:p>
          </p:txBody>
        </p:sp>
      </p:grpSp>
      <p:sp>
        <p:nvSpPr>
          <p:cNvPr id="155" name="D."/>
          <p:cNvSpPr txBox="1"/>
          <p:nvPr/>
        </p:nvSpPr>
        <p:spPr>
          <a:xfrm>
            <a:off x="17907951" y="5192677"/>
            <a:ext cx="6073276" cy="2564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pPr marL="457200" indent="-457200">
              <a:buFont typeface="Arial" panose="020B0604020202020204" pitchFamily="34" charset="0"/>
              <a:buChar char="•"/>
            </a:pPr>
            <a:r>
              <a:rPr lang="ru-RU" sz="4000" b="1"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ru-RU" sz="4000" b="1"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расстройства </a:t>
            </a:r>
            <a:r>
              <a:rPr lang="ru-RU" sz="4000" b="1"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личности и поведения в зрелом возрасте»</a:t>
            </a:r>
            <a:endParaRPr b="1" dirty="0">
              <a:solidFill>
                <a:schemeClr val="tx1">
                  <a:lumMod val="50000"/>
                </a:schemeClr>
              </a:solidFill>
              <a:latin typeface="Arial" panose="020B0604020202020204" pitchFamily="34" charset="0"/>
              <a:cs typeface="Arial" panose="020B0604020202020204" pitchFamily="34" charset="0"/>
            </a:endParaRPr>
          </a:p>
        </p:txBody>
      </p:sp>
      <p:sp>
        <p:nvSpPr>
          <p:cNvPr id="159" name="E."/>
          <p:cNvSpPr txBox="1"/>
          <p:nvPr/>
        </p:nvSpPr>
        <p:spPr>
          <a:xfrm>
            <a:off x="16348442" y="1203046"/>
            <a:ext cx="7653886" cy="3672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pPr marL="457200" indent="-457200">
              <a:buFont typeface="Arial" panose="020B0604020202020204" pitchFamily="34" charset="0"/>
              <a:buChar char="•"/>
            </a:pPr>
            <a:r>
              <a:rPr lang="ru-RU" sz="4000" b="1"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«поведенческие синдромы, связанные с физиологическими нарушениями и физическими факторами» </a:t>
            </a:r>
            <a:endParaRPr lang="ru-RU" sz="40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dirty="0">
              <a:solidFill>
                <a:schemeClr val="accent1"/>
              </a:solidFill>
            </a:endParaRPr>
          </a:p>
        </p:txBody>
      </p:sp>
      <p:sp>
        <p:nvSpPr>
          <p:cNvPr id="165" name="Subtitle text"/>
          <p:cNvSpPr txBox="1"/>
          <p:nvPr/>
        </p:nvSpPr>
        <p:spPr>
          <a:xfrm>
            <a:off x="866851" y="4002434"/>
            <a:ext cx="5296575"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marL="342900" lvl="0" indent="-342900">
              <a:buFont typeface="Symbol" pitchFamily="2" charset="2"/>
              <a:buChar char=""/>
            </a:pPr>
            <a:r>
              <a:rPr lang="ru-RU" sz="4000" b="1" dirty="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«аффективные </a:t>
            </a:r>
            <a:r>
              <a:rPr lang="ru-RU" sz="4000" b="1" dirty="0" err="1" smtClean="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расстрой̆</a:t>
            </a:r>
            <a:r>
              <a:rPr lang="ru-RU" sz="4000" b="1" dirty="0" err="1">
                <a:solidFill>
                  <a:schemeClr val="accent6">
                    <a:lumMod val="10000"/>
                  </a:schemeClr>
                </a:solidFill>
                <a:latin typeface="Arial" panose="020B0604020202020204" pitchFamily="34" charset="0"/>
                <a:ea typeface="Times New Roman" panose="02020603050405020304" pitchFamily="18" charset="0"/>
                <a:cs typeface="Arial" panose="020B0604020202020204" pitchFamily="34" charset="0"/>
              </a:rPr>
              <a:t>с</a:t>
            </a:r>
            <a:r>
              <a:rPr lang="ru-RU" sz="4000" b="1" dirty="0" err="1" smtClean="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тва</a:t>
            </a:r>
            <a:r>
              <a:rPr lang="ru-RU" sz="4000" b="1" dirty="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a:t>
            </a:r>
          </a:p>
          <a:p>
            <a:pPr lvl="0"/>
            <a:r>
              <a:rPr lang="ru-RU" sz="4000" b="1" dirty="0">
                <a:solidFill>
                  <a:srgbClr val="538135"/>
                </a:solidFill>
                <a:effectLst/>
                <a:latin typeface="Arial" panose="020B0604020202020204" pitchFamily="34" charset="0"/>
                <a:ea typeface="Times New Roman" panose="02020603050405020304" pitchFamily="18" charset="0"/>
                <a:cs typeface="Arial" panose="020B0604020202020204" pitchFamily="34" charset="0"/>
              </a:rPr>
              <a:t> </a:t>
            </a:r>
            <a:endParaRPr lang="ru-RU" sz="4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69" name="Subtitle text"/>
          <p:cNvSpPr txBox="1"/>
          <p:nvPr/>
        </p:nvSpPr>
        <p:spPr>
          <a:xfrm>
            <a:off x="492472" y="6858000"/>
            <a:ext cx="6239313" cy="2564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pPr marL="342900" lvl="0" indent="-342900">
              <a:buFont typeface="Symbol" pitchFamily="2" charset="2"/>
              <a:buChar char=""/>
            </a:pPr>
            <a:r>
              <a:rPr lang="ru-RU" sz="4000" b="1" dirty="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«шизофрения</a:t>
            </a:r>
            <a:r>
              <a:rPr lang="en-US" sz="4000" b="1" dirty="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4000" b="1" dirty="0" err="1" smtClean="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шизотипические</a:t>
            </a:r>
            <a:r>
              <a:rPr lang="ru-RU" sz="4000" b="1" smtClean="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 </a:t>
            </a:r>
            <a:br>
              <a:rPr lang="ru-RU" sz="4000" b="1" smtClean="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br>
            <a:r>
              <a:rPr lang="ru-RU" sz="4000" b="1" smtClean="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и </a:t>
            </a:r>
            <a:r>
              <a:rPr lang="ru-RU" sz="4000" b="1" dirty="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бредовые </a:t>
            </a:r>
            <a:r>
              <a:rPr lang="ru-RU" sz="4000" b="1" dirty="0" err="1">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расстройства</a:t>
            </a:r>
            <a:r>
              <a:rPr lang="ru-RU" sz="4000" b="1" dirty="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ru-RU" sz="4000" b="1"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6E670D07-8200-1FE9-06DD-51120B2AD087}"/>
              </a:ext>
            </a:extLst>
          </p:cNvPr>
          <p:cNvSpPr txBox="1"/>
          <p:nvPr/>
        </p:nvSpPr>
        <p:spPr>
          <a:xfrm>
            <a:off x="5188495" y="982446"/>
            <a:ext cx="10686818"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buFont typeface="Symbol" pitchFamily="2" charset="2"/>
              <a:buChar char=""/>
            </a:pPr>
            <a:r>
              <a:rPr lang="ru-RU" sz="40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«невротические, </a:t>
            </a:r>
          </a:p>
          <a:p>
            <a:pPr lvl="0"/>
            <a:r>
              <a:rPr lang="ru-RU" sz="40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связанные со стрессом </a:t>
            </a:r>
            <a:r>
              <a:rPr lang="ru-RU" sz="40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a:r>
            <a:br>
              <a:rPr lang="ru-RU" sz="40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ru-RU" sz="40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и </a:t>
            </a:r>
            <a:r>
              <a:rPr lang="ru-RU" sz="4000" dirty="0" err="1">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соматоформные</a:t>
            </a:r>
            <a:r>
              <a:rPr lang="ru-RU" sz="40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4000" dirty="0" err="1">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расстройства</a:t>
            </a:r>
            <a:r>
              <a:rPr lang="ru-RU" sz="40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ru-RU" sz="3200" dirty="0">
                <a:solidFill>
                  <a:schemeClr val="tx1">
                    <a:lumMod val="50000"/>
                  </a:schemeClr>
                </a:solidFill>
                <a:effectLst/>
                <a:latin typeface="TimesNewRomanPSMT"/>
                <a:ea typeface="Times New Roman" panose="02020603050405020304" pitchFamily="18" charset="0"/>
                <a:cs typeface="Times New Roman" panose="02020603050405020304" pitchFamily="18" charset="0"/>
              </a:rPr>
              <a:t> </a:t>
            </a:r>
            <a:endParaRPr lang="ru-RU" sz="3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
            <a:extLst>
              <a:ext uri="{FF2B5EF4-FFF2-40B4-BE49-F238E27FC236}">
                <a16:creationId xmlns="" xmlns:a16="http://schemas.microsoft.com/office/drawing/2014/main" id="{AAEC73E2-D4CE-3020-47CD-BD7E030FF06D}"/>
              </a:ext>
            </a:extLst>
          </p:cNvPr>
          <p:cNvSpPr txBox="1"/>
          <p:nvPr/>
        </p:nvSpPr>
        <p:spPr>
          <a:xfrm>
            <a:off x="16739864" y="8499478"/>
            <a:ext cx="7469801" cy="37959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pPr marL="457200" indent="-457200">
              <a:buFont typeface="Arial" panose="020B0604020202020204" pitchFamily="34" charset="0"/>
              <a:buChar char="•"/>
            </a:pPr>
            <a:r>
              <a:rPr lang="ru-RU" sz="4000" b="1"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«эмоциональные </a:t>
            </a:r>
            <a:r>
              <a:rPr lang="ru-RU" sz="4000" b="1"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расстройства</a:t>
            </a:r>
            <a:r>
              <a:rPr lang="en-US" sz="4000" b="1" dirty="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ru-RU" sz="4000" b="1" dirty="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расстройства поведения</a:t>
            </a:r>
            <a:r>
              <a:rPr lang="en-US" sz="4000" b="1" dirty="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ru-RU" sz="4000" b="1" dirty="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обычно </a:t>
            </a:r>
            <a:r>
              <a:rPr lang="ru-RU" sz="4000" b="1" dirty="0" smtClean="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начинающиеся </a:t>
            </a:r>
            <a:br>
              <a:rPr lang="ru-RU" sz="4000" b="1" dirty="0" smtClean="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br>
            <a:r>
              <a:rPr lang="ru-RU" sz="4000" b="1" dirty="0" smtClean="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в </a:t>
            </a:r>
            <a:r>
              <a:rPr lang="ru-RU" sz="4000" b="1" dirty="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детском и подростковом возрасте</a:t>
            </a:r>
            <a:r>
              <a:rPr lang="ru-RU" sz="4000" b="1"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F90-F98</a:t>
            </a:r>
            <a:r>
              <a:rPr lang="ru-RU" sz="4000" b="1"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b="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6656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Кружок"/>
          <p:cNvSpPr/>
          <p:nvPr/>
        </p:nvSpPr>
        <p:spPr>
          <a:xfrm>
            <a:off x="-3273475" y="-639132"/>
            <a:ext cx="18942150" cy="1894215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1" name="Кружок"/>
          <p:cNvSpPr/>
          <p:nvPr/>
        </p:nvSpPr>
        <p:spPr>
          <a:xfrm>
            <a:off x="652617" y="2607585"/>
            <a:ext cx="9701610" cy="970161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ru-RU" dirty="0"/>
          </a:p>
        </p:txBody>
      </p:sp>
      <p:sp>
        <p:nvSpPr>
          <p:cNvPr id="52" name="Кружок"/>
          <p:cNvSpPr/>
          <p:nvPr/>
        </p:nvSpPr>
        <p:spPr>
          <a:xfrm>
            <a:off x="3761531" y="6961931"/>
            <a:ext cx="4872138" cy="4872138"/>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Title text slide with progress bar"/>
          <p:cNvSpPr txBox="1"/>
          <p:nvPr/>
        </p:nvSpPr>
        <p:spPr>
          <a:xfrm>
            <a:off x="2466850" y="4324966"/>
            <a:ext cx="9014489" cy="1932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3000" b="0">
                <a:solidFill>
                  <a:srgbClr val="31333D"/>
                </a:solidFill>
                <a:latin typeface="Maven Pro Medium"/>
                <a:ea typeface="Maven Pro Medium"/>
                <a:cs typeface="Maven Pro Medium"/>
                <a:sym typeface="Maven Pro Medium"/>
              </a:defRPr>
            </a:lvl1pPr>
          </a:lstStyle>
          <a:p>
            <a:pPr algn="just">
              <a:lnSpc>
                <a:spcPct val="115000"/>
              </a:lnSpc>
              <a:spcBef>
                <a:spcPts val="750"/>
              </a:spcBef>
              <a:spcAft>
                <a:spcPts val="900"/>
              </a:spcAft>
            </a:pPr>
            <a:r>
              <a:rPr lang="ru-RU" sz="54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Психотические расстройства</a:t>
            </a:r>
            <a:endParaRPr lang="ru-RU" sz="5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7" name="Lorem ipsum dolor sit amet, consectetur adipiscing elit, sed do eiusmod tempor incididunt ut labore et dolore magna aliqua. Ut enim ad minim veniam, quis nostrud exercitation ullamco laboris nisi ut aliquip ullamco ex ea commodo consequat. Duis aute irure dolor ullamco in reprehenderit in voluptate velit esse cillum dolore eu fugiat nulla pariatur. Excepteur sint occaecat cupidatat non proident, sunt in culpa qui officia deserunt mollit anim id est in voluptate velit esse cillum eu laborum."/>
          <p:cNvSpPr txBox="1"/>
          <p:nvPr/>
        </p:nvSpPr>
        <p:spPr>
          <a:xfrm>
            <a:off x="9840686" y="2782925"/>
            <a:ext cx="13890697" cy="99448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just">
              <a:lnSpc>
                <a:spcPct val="115000"/>
              </a:lnSpc>
              <a:spcBef>
                <a:spcPts val="750"/>
              </a:spcBef>
              <a:spcAft>
                <a:spcPts val="900"/>
              </a:spcAft>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Распространенность  у  детей  и  подростков  тяжелых психических</a:t>
            </a:r>
            <a:r>
              <a:rPr lang="en-US"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расстройств,  подобных    шизофрении       или   маниакально</a:t>
            </a:r>
            <a:r>
              <a:rPr lang="ru-RU" sz="3200" dirty="0">
                <a:solidFill>
                  <a:srgbClr val="111111"/>
                </a:solidFill>
                <a:latin typeface="Arial" panose="020B0604020202020204" pitchFamily="34" charset="0"/>
                <a:ea typeface="Times New Roman" panose="02020603050405020304" pitchFamily="18" charset="0"/>
                <a:cs typeface="Arial" panose="020B0604020202020204" pitchFamily="34" charset="0"/>
              </a:rPr>
              <a:t>-</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депрессивному психозу,   является  невысокой. </a:t>
            </a:r>
          </a:p>
          <a:p>
            <a:pPr algn="just">
              <a:lnSpc>
                <a:spcPct val="115000"/>
              </a:lnSpc>
              <a:spcBef>
                <a:spcPts val="750"/>
              </a:spcBef>
              <a:spcAft>
                <a:spcPts val="900"/>
              </a:spcAft>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Суицидальный риск в категории таких пациентов возрастает при сочетании</a:t>
            </a:r>
            <a:r>
              <a:rPr lang="en-US" sz="3200" dirty="0">
                <a:solidFill>
                  <a:srgbClr val="111111"/>
                </a:solidFill>
                <a:latin typeface="Arial" panose="020B0604020202020204" pitchFamily="34" charset="0"/>
                <a:ea typeface="Times New Roman" panose="02020603050405020304" pitchFamily="18" charset="0"/>
                <a:cs typeface="Arial" panose="020B0604020202020204" pitchFamily="34" charset="0"/>
              </a:rPr>
              <a:t> </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психотического  расстройства и злоупотребления  алкоголем, </a:t>
            </a:r>
            <a:endParaRPr lang="en-US"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750"/>
              </a:spcBef>
              <a:spcAft>
                <a:spcPts val="900"/>
              </a:spcAft>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наркотиками  и  табачными изделиями. </a:t>
            </a:r>
            <a:endParaRPr lang="ru-RU"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750"/>
              </a:spcBef>
              <a:spcAft>
                <a:spcPts val="900"/>
              </a:spcAft>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a:t>
            </a:r>
            <a:r>
              <a:rPr lang="ru-RU" sz="32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Проявления психоза:</a:t>
            </a:r>
            <a:endParaRPr lang="ru-RU" sz="3200" b="1"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бредовые </a:t>
            </a:r>
            <a:r>
              <a:rPr lang="ru-RU" sz="3200" dirty="0" smtClean="0">
                <a:solidFill>
                  <a:srgbClr val="111111"/>
                </a:solidFill>
                <a:effectLst/>
                <a:latin typeface="Arial" panose="020B0604020202020204" pitchFamily="34" charset="0"/>
                <a:ea typeface="Times New Roman" panose="02020603050405020304" pitchFamily="18" charset="0"/>
                <a:cs typeface="Arial" panose="020B0604020202020204" pitchFamily="34" charset="0"/>
              </a:rPr>
              <a:t>идеи, </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самообвинения</a:t>
            </a: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самоуничижения </a:t>
            </a: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latin typeface="Arial" panose="020B0604020202020204" pitchFamily="34" charset="0"/>
                <a:ea typeface="Times New Roman" panose="02020603050405020304" pitchFamily="18" charset="0"/>
                <a:cs typeface="Arial" panose="020B0604020202020204" pitchFamily="34" charset="0"/>
              </a:rPr>
              <a:t>беспричинная агрессия</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a:t>
            </a: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latin typeface="Arial" panose="020B0604020202020204" pitchFamily="34" charset="0"/>
                <a:ea typeface="Times New Roman" panose="02020603050405020304" pitchFamily="18" charset="0"/>
                <a:cs typeface="Arial" panose="020B0604020202020204" pitchFamily="34" charset="0"/>
              </a:rPr>
              <a:t>б</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ред преследования, воздействия  </a:t>
            </a: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наличие  слуховых  галлюцинаций  императивного  характера </a:t>
            </a:r>
            <a:endParaRPr lang="en-US"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latin typeface="Arial" panose="020B0604020202020204" pitchFamily="34" charset="0"/>
                <a:ea typeface="Times New Roman" panose="02020603050405020304" pitchFamily="18" charset="0"/>
                <a:cs typeface="Arial" panose="020B0604020202020204" pitchFamily="34" charset="0"/>
              </a:rPr>
              <a:t>м</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аниакальность в поведении </a:t>
            </a:r>
          </a:p>
        </p:txBody>
      </p:sp>
    </p:spTree>
    <p:extLst>
      <p:ext uri="{BB962C8B-B14F-4D97-AF65-F5344CB8AC3E}">
        <p14:creationId xmlns:p14="http://schemas.microsoft.com/office/powerpoint/2010/main" val="20916857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Кружок"/>
          <p:cNvSpPr/>
          <p:nvPr/>
        </p:nvSpPr>
        <p:spPr>
          <a:xfrm>
            <a:off x="-3273475" y="-73075"/>
            <a:ext cx="18942150" cy="1894215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1" name="Кружок"/>
          <p:cNvSpPr/>
          <p:nvPr/>
        </p:nvSpPr>
        <p:spPr>
          <a:xfrm>
            <a:off x="652617" y="2607585"/>
            <a:ext cx="9701610" cy="970161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ru-RU" dirty="0"/>
          </a:p>
        </p:txBody>
      </p:sp>
      <p:sp>
        <p:nvSpPr>
          <p:cNvPr id="52" name="Кружок"/>
          <p:cNvSpPr/>
          <p:nvPr/>
        </p:nvSpPr>
        <p:spPr>
          <a:xfrm>
            <a:off x="3761531" y="6961931"/>
            <a:ext cx="4872138" cy="4872138"/>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Title text slide with progress bar"/>
          <p:cNvSpPr txBox="1"/>
          <p:nvPr/>
        </p:nvSpPr>
        <p:spPr>
          <a:xfrm>
            <a:off x="2466850" y="4215962"/>
            <a:ext cx="9014489" cy="2150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3000" b="0">
                <a:solidFill>
                  <a:srgbClr val="31333D"/>
                </a:solidFill>
                <a:latin typeface="Maven Pro Medium"/>
                <a:ea typeface="Maven Pro Medium"/>
                <a:cs typeface="Maven Pro Medium"/>
                <a:sym typeface="Maven Pro Medium"/>
              </a:defRPr>
            </a:lvl1pPr>
          </a:lstStyle>
          <a:p>
            <a:pPr algn="just">
              <a:lnSpc>
                <a:spcPct val="115000"/>
              </a:lnSpc>
              <a:spcBef>
                <a:spcPts val="750"/>
              </a:spcBef>
              <a:spcAft>
                <a:spcPts val="900"/>
              </a:spcAft>
            </a:pPr>
            <a:r>
              <a:rPr lang="ru-RU" sz="54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Аффективные</a:t>
            </a:r>
          </a:p>
          <a:p>
            <a:pPr algn="just">
              <a:lnSpc>
                <a:spcPct val="115000"/>
              </a:lnSpc>
              <a:spcBef>
                <a:spcPts val="750"/>
              </a:spcBef>
              <a:spcAft>
                <a:spcPts val="900"/>
              </a:spcAft>
            </a:pPr>
            <a:r>
              <a:rPr lang="ru-RU" sz="54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расстройства</a:t>
            </a:r>
            <a:endParaRPr lang="ru-RU" sz="5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7" name="Lorem ipsum dolor sit amet, consectetur adipiscing elit, sed do eiusmod tempor incididunt ut labore et dolore magna aliqua. Ut enim ad minim veniam, quis nostrud exercitation ullamco laboris nisi ut aliquip ullamco ex ea commodo consequat. Duis aute irure dolor ullamco in reprehenderit in voluptate velit esse cillum dolore eu fugiat nulla pariatur. Excepteur sint occaecat cupidatat non proident, sunt in culpa qui officia deserunt mollit anim id est in voluptate velit esse cillum eu laborum."/>
          <p:cNvSpPr txBox="1"/>
          <p:nvPr/>
        </p:nvSpPr>
        <p:spPr>
          <a:xfrm>
            <a:off x="10143460" y="2782925"/>
            <a:ext cx="13587923" cy="11048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Однои</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из основных характеристик </a:t>
            </a:r>
            <a:r>
              <a:rPr lang="ru-RU" sz="3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расстройств</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аффективного спектра являются изменения в настроении (аффекте) депрессивного или маниакального характера. </a:t>
            </a:r>
          </a:p>
          <a:p>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При этом в классификациях МКБ-10 и DSM-V существуют различные категории этих нарушений. </a:t>
            </a:r>
            <a:endParaRPr lang="ru-RU"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МКБ-10 содержит семь основных категорий аффективных </a:t>
            </a:r>
            <a:r>
              <a:rPr lang="ru-RU" sz="3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расстройств</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ru-RU"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F30 — </a:t>
            </a:r>
            <a:r>
              <a:rPr lang="ru-RU" sz="3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маниакальныи</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эпизод; </a:t>
            </a:r>
            <a:endParaRPr lang="ru-RU"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F31 — биполярное аффективное </a:t>
            </a:r>
            <a:r>
              <a:rPr lang="ru-RU" sz="3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расстройство</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ru-RU"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F32 — </a:t>
            </a:r>
            <a:r>
              <a:rPr lang="ru-RU" sz="3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депрессивныи</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эпизод; </a:t>
            </a:r>
            <a:endParaRPr lang="ru-RU"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F33 — рекуррентное депрессивное </a:t>
            </a:r>
            <a:r>
              <a:rPr lang="ru-RU" sz="3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расстройство</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ru-RU"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F34 — </a:t>
            </a:r>
            <a:r>
              <a:rPr lang="ru-RU" sz="3200" dirty="0">
                <a:solidFill>
                  <a:schemeClr val="tx1"/>
                </a:solidFill>
                <a:latin typeface="Arial" panose="020B0604020202020204" pitchFamily="34" charset="0"/>
                <a:ea typeface="Times New Roman" panose="02020603050405020304" pitchFamily="18" charset="0"/>
                <a:cs typeface="Arial" panose="020B0604020202020204" pitchFamily="34" charset="0"/>
              </a:rPr>
              <a:t>устойчивые расстройства</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настроения (дистимия, циклотимия); </a:t>
            </a:r>
            <a:endParaRPr lang="ru-RU"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другие (F38) и неуточненные (F39) аффективные </a:t>
            </a:r>
            <a:r>
              <a:rPr lang="ru-RU" sz="3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расстройства</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ru-RU"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750"/>
              </a:spcBef>
              <a:spcAft>
                <a:spcPts val="900"/>
              </a:spcAft>
            </a:pPr>
            <a:endPar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22822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text slide"/>
          <p:cNvSpPr txBox="1"/>
          <p:nvPr/>
        </p:nvSpPr>
        <p:spPr>
          <a:xfrm>
            <a:off x="3652072" y="798395"/>
            <a:ext cx="1559572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pPr algn="ctr"/>
            <a:r>
              <a:rPr lang="ru-RU" sz="5400" b="1" dirty="0">
                <a:latin typeface="Arial" panose="020B0604020202020204" pitchFamily="34" charset="0"/>
                <a:cs typeface="Arial" panose="020B0604020202020204" pitchFamily="34" charset="0"/>
              </a:rPr>
              <a:t>Депрессия </a:t>
            </a:r>
          </a:p>
          <a:p>
            <a:pPr algn="ctr"/>
            <a:r>
              <a:rPr lang="ru-RU" sz="5400" b="1" dirty="0">
                <a:latin typeface="Arial" panose="020B0604020202020204" pitchFamily="34" charset="0"/>
                <a:cs typeface="Arial" panose="020B0604020202020204" pitchFamily="34" charset="0"/>
              </a:rPr>
              <a:t>у детей и подростков</a:t>
            </a:r>
            <a:endParaRPr sz="5400" b="1" dirty="0">
              <a:latin typeface="Arial" panose="020B0604020202020204" pitchFamily="34" charset="0"/>
              <a:cs typeface="Arial" panose="020B0604020202020204" pitchFamily="34" charset="0"/>
            </a:endParaRPr>
          </a:p>
        </p:txBody>
      </p:sp>
      <p:sp>
        <p:nvSpPr>
          <p:cNvPr id="118" name="Фигура"/>
          <p:cNvSpPr/>
          <p:nvPr/>
        </p:nvSpPr>
        <p:spPr>
          <a:xfrm rot="5400000">
            <a:off x="10245307" y="5924644"/>
            <a:ext cx="4171800" cy="1170027"/>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9" name="Lorem ipsum dolor sit amet, consectetur adipiscing elit, sed do eiusmod tempor incididunt ut labore et dolore magna aliqua. Ut enim ad minim veniam, quis nostrud exercitation ullamco laboris nisi ut aliquip ex ea comm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 voluptatem quia voluptas sit aspernatur aut odit aut fugit"/>
          <p:cNvSpPr txBox="1"/>
          <p:nvPr/>
        </p:nvSpPr>
        <p:spPr>
          <a:xfrm>
            <a:off x="2451369" y="4991100"/>
            <a:ext cx="8998565" cy="548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endParaRPr dirty="0"/>
          </a:p>
        </p:txBody>
      </p:sp>
      <p:sp>
        <p:nvSpPr>
          <p:cNvPr id="120"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12966969" y="4991100"/>
            <a:ext cx="8998565" cy="548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endParaRPr dirty="0"/>
          </a:p>
        </p:txBody>
      </p:sp>
      <p:graphicFrame>
        <p:nvGraphicFramePr>
          <p:cNvPr id="2" name="Таблица 1">
            <a:extLst>
              <a:ext uri="{FF2B5EF4-FFF2-40B4-BE49-F238E27FC236}">
                <a16:creationId xmlns="" xmlns:a16="http://schemas.microsoft.com/office/drawing/2014/main" id="{C138E78F-A30A-ADD1-74DE-311634A52A87}"/>
              </a:ext>
            </a:extLst>
          </p:cNvPr>
          <p:cNvGraphicFramePr>
            <a:graphicFrameLocks noGrp="1"/>
          </p:cNvGraphicFramePr>
          <p:nvPr>
            <p:extLst>
              <p:ext uri="{D42A27DB-BD31-4B8C-83A1-F6EECF244321}">
                <p14:modId xmlns:p14="http://schemas.microsoft.com/office/powerpoint/2010/main" val="1529330633"/>
              </p:ext>
            </p:extLst>
          </p:nvPr>
        </p:nvGraphicFramePr>
        <p:xfrm>
          <a:off x="665836" y="3484051"/>
          <a:ext cx="9817866" cy="10158322"/>
        </p:xfrm>
        <a:graphic>
          <a:graphicData uri="http://schemas.openxmlformats.org/drawingml/2006/table">
            <a:tbl>
              <a:tblPr firstRow="1" firstCol="1" bandRow="1">
                <a:tableStyleId>{5940675A-B579-460E-94D1-54222C63F5DA}</a:tableStyleId>
              </a:tblPr>
              <a:tblGrid>
                <a:gridCol w="9817866">
                  <a:extLst>
                    <a:ext uri="{9D8B030D-6E8A-4147-A177-3AD203B41FA5}">
                      <a16:colId xmlns="" xmlns:a16="http://schemas.microsoft.com/office/drawing/2014/main" val="2797598453"/>
                    </a:ext>
                  </a:extLst>
                </a:gridCol>
              </a:tblGrid>
              <a:tr h="601574">
                <a:tc>
                  <a:txBody>
                    <a:bodyPr/>
                    <a:lstStyle/>
                    <a:p>
                      <a:pPr algn="just">
                        <a:lnSpc>
                          <a:spcPct val="115000"/>
                        </a:lnSpc>
                        <a:spcBef>
                          <a:spcPts val="750"/>
                        </a:spcBef>
                        <a:spcAft>
                          <a:spcPts val="900"/>
                        </a:spcAft>
                      </a:pPr>
                      <a:r>
                        <a:rPr lang="ru-RU" sz="2400">
                          <a:effectLst/>
                        </a:rPr>
                        <a:t>Печальное настроение</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1926577611"/>
                  </a:ext>
                </a:extLst>
              </a:tr>
              <a:tr h="601574">
                <a:tc>
                  <a:txBody>
                    <a:bodyPr/>
                    <a:lstStyle/>
                    <a:p>
                      <a:pPr algn="just">
                        <a:lnSpc>
                          <a:spcPct val="115000"/>
                        </a:lnSpc>
                        <a:spcBef>
                          <a:spcPts val="750"/>
                        </a:spcBef>
                        <a:spcAft>
                          <a:spcPts val="900"/>
                        </a:spcAft>
                      </a:pPr>
                      <a:r>
                        <a:rPr lang="ru-RU" sz="2400" dirty="0">
                          <a:effectLst/>
                        </a:rPr>
                        <a:t>Потеря    свойственной    детям энергии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412358687"/>
                  </a:ext>
                </a:extLst>
              </a:tr>
              <a:tr h="601574">
                <a:tc>
                  <a:txBody>
                    <a:bodyPr/>
                    <a:lstStyle/>
                    <a:p>
                      <a:pPr algn="just">
                        <a:lnSpc>
                          <a:spcPct val="115000"/>
                        </a:lnSpc>
                        <a:spcBef>
                          <a:spcPts val="750"/>
                        </a:spcBef>
                        <a:spcAft>
                          <a:spcPts val="900"/>
                        </a:spcAft>
                      </a:pPr>
                      <a:r>
                        <a:rPr lang="ru-RU" sz="2400">
                          <a:effectLst/>
                        </a:rPr>
                        <a:t>Внешние проявления печали</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30406113"/>
                  </a:ext>
                </a:extLst>
              </a:tr>
              <a:tr h="601574">
                <a:tc>
                  <a:txBody>
                    <a:bodyPr/>
                    <a:lstStyle/>
                    <a:p>
                      <a:pPr algn="just">
                        <a:lnSpc>
                          <a:spcPct val="115000"/>
                        </a:lnSpc>
                        <a:spcBef>
                          <a:spcPts val="750"/>
                        </a:spcBef>
                        <a:spcAft>
                          <a:spcPts val="900"/>
                        </a:spcAft>
                      </a:pPr>
                      <a:r>
                        <a:rPr lang="ru-RU" sz="2400">
                          <a:effectLst/>
                        </a:rPr>
                        <a:t>Нарушения сна</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3121326661"/>
                  </a:ext>
                </a:extLst>
              </a:tr>
              <a:tr h="601574">
                <a:tc>
                  <a:txBody>
                    <a:bodyPr/>
                    <a:lstStyle/>
                    <a:p>
                      <a:pPr algn="just">
                        <a:lnSpc>
                          <a:spcPct val="115000"/>
                        </a:lnSpc>
                        <a:spcBef>
                          <a:spcPts val="750"/>
                        </a:spcBef>
                        <a:spcAft>
                          <a:spcPts val="900"/>
                        </a:spcAft>
                      </a:pPr>
                      <a:r>
                        <a:rPr lang="ru-RU" sz="2400">
                          <a:effectLst/>
                        </a:rPr>
                        <a:t>Соматические жалобы</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49085224"/>
                  </a:ext>
                </a:extLst>
              </a:tr>
              <a:tr h="601574">
                <a:tc>
                  <a:txBody>
                    <a:bodyPr/>
                    <a:lstStyle/>
                    <a:p>
                      <a:pPr algn="just">
                        <a:lnSpc>
                          <a:spcPct val="115000"/>
                        </a:lnSpc>
                        <a:spcBef>
                          <a:spcPts val="750"/>
                        </a:spcBef>
                        <a:spcAft>
                          <a:spcPts val="900"/>
                        </a:spcAft>
                      </a:pPr>
                      <a:r>
                        <a:rPr lang="ru-RU" sz="2400">
                          <a:effectLst/>
                        </a:rPr>
                        <a:t>Изменение аппетита или веса</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4221245095"/>
                  </a:ext>
                </a:extLst>
              </a:tr>
              <a:tr h="601574">
                <a:tc>
                  <a:txBody>
                    <a:bodyPr/>
                    <a:lstStyle/>
                    <a:p>
                      <a:pPr algn="just">
                        <a:lnSpc>
                          <a:spcPct val="115000"/>
                        </a:lnSpc>
                        <a:spcBef>
                          <a:spcPts val="750"/>
                        </a:spcBef>
                        <a:spcAft>
                          <a:spcPts val="900"/>
                        </a:spcAft>
                      </a:pPr>
                      <a:r>
                        <a:rPr lang="ru-RU" sz="2400" dirty="0">
                          <a:effectLst/>
                        </a:rPr>
                        <a:t>Ухудшение успеваемости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4111652552"/>
                  </a:ext>
                </a:extLst>
              </a:tr>
              <a:tr h="601574">
                <a:tc>
                  <a:txBody>
                    <a:bodyPr/>
                    <a:lstStyle/>
                    <a:p>
                      <a:pPr algn="just">
                        <a:lnSpc>
                          <a:spcPct val="115000"/>
                        </a:lnSpc>
                        <a:spcBef>
                          <a:spcPts val="750"/>
                        </a:spcBef>
                        <a:spcAft>
                          <a:spcPts val="900"/>
                        </a:spcAft>
                      </a:pPr>
                      <a:r>
                        <a:rPr lang="ru-RU" sz="2400">
                          <a:effectLst/>
                        </a:rPr>
                        <a:t>Снижение  интереса к обуче­нию</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720689790"/>
                  </a:ext>
                </a:extLst>
              </a:tr>
              <a:tr h="601574">
                <a:tc>
                  <a:txBody>
                    <a:bodyPr/>
                    <a:lstStyle/>
                    <a:p>
                      <a:pPr algn="just">
                        <a:lnSpc>
                          <a:spcPct val="115000"/>
                        </a:lnSpc>
                        <a:spcBef>
                          <a:spcPts val="750"/>
                        </a:spcBef>
                        <a:spcAft>
                          <a:spcPts val="900"/>
                        </a:spcAft>
                      </a:pPr>
                      <a:r>
                        <a:rPr lang="ru-RU" sz="2400">
                          <a:effectLst/>
                        </a:rPr>
                        <a:t>Страх неудачи</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712029031"/>
                  </a:ext>
                </a:extLst>
              </a:tr>
              <a:tr h="601574">
                <a:tc>
                  <a:txBody>
                    <a:bodyPr/>
                    <a:lstStyle/>
                    <a:p>
                      <a:pPr algn="just">
                        <a:lnSpc>
                          <a:spcPct val="115000"/>
                        </a:lnSpc>
                        <a:spcBef>
                          <a:spcPts val="750"/>
                        </a:spcBef>
                        <a:spcAft>
                          <a:spcPts val="900"/>
                        </a:spcAft>
                      </a:pPr>
                      <a:r>
                        <a:rPr lang="ru-RU" sz="2400">
                          <a:effectLst/>
                        </a:rPr>
                        <a:t>Чувство неполноценности</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054269212"/>
                  </a:ext>
                </a:extLst>
              </a:tr>
              <a:tr h="601574">
                <a:tc>
                  <a:txBody>
                    <a:bodyPr/>
                    <a:lstStyle/>
                    <a:p>
                      <a:pPr algn="just">
                        <a:lnSpc>
                          <a:spcPct val="115000"/>
                        </a:lnSpc>
                        <a:spcBef>
                          <a:spcPts val="750"/>
                        </a:spcBef>
                        <a:spcAft>
                          <a:spcPts val="900"/>
                        </a:spcAft>
                      </a:pPr>
                      <a:r>
                        <a:rPr lang="ru-RU" sz="2400">
                          <a:effectLst/>
                        </a:rPr>
                        <a:t>Негативная самооценка</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1988607081"/>
                  </a:ext>
                </a:extLst>
              </a:tr>
              <a:tr h="601574">
                <a:tc>
                  <a:txBody>
                    <a:bodyPr/>
                    <a:lstStyle/>
                    <a:p>
                      <a:pPr algn="just">
                        <a:lnSpc>
                          <a:spcPct val="115000"/>
                        </a:lnSpc>
                        <a:spcBef>
                          <a:spcPts val="750"/>
                        </a:spcBef>
                        <a:spcAft>
                          <a:spcPts val="900"/>
                        </a:spcAft>
                      </a:pPr>
                      <a:r>
                        <a:rPr lang="ru-RU" sz="2400">
                          <a:effectLst/>
                        </a:rPr>
                        <a:t>Постоянное чувство вины</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4001619260"/>
                  </a:ext>
                </a:extLst>
              </a:tr>
              <a:tr h="1134712">
                <a:tc>
                  <a:txBody>
                    <a:bodyPr/>
                    <a:lstStyle/>
                    <a:p>
                      <a:pPr algn="just">
                        <a:lnSpc>
                          <a:spcPct val="115000"/>
                        </a:lnSpc>
                        <a:spcBef>
                          <a:spcPts val="750"/>
                        </a:spcBef>
                        <a:spcAft>
                          <a:spcPts val="900"/>
                        </a:spcAft>
                      </a:pPr>
                      <a:r>
                        <a:rPr lang="ru-RU" sz="2400">
                          <a:effectLst/>
                        </a:rPr>
                        <a:t>Повышенная чувствительность к средовым воздействиям, су­жение зоны комфорта</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712026209"/>
                  </a:ext>
                </a:extLst>
              </a:tr>
              <a:tr h="601574">
                <a:tc>
                  <a:txBody>
                    <a:bodyPr/>
                    <a:lstStyle/>
                    <a:p>
                      <a:pPr algn="just">
                        <a:lnSpc>
                          <a:spcPct val="115000"/>
                        </a:lnSpc>
                        <a:spcBef>
                          <a:spcPts val="750"/>
                        </a:spcBef>
                        <a:spcAft>
                          <a:spcPts val="900"/>
                        </a:spcAft>
                      </a:pPr>
                      <a:r>
                        <a:rPr lang="ru-RU" sz="2400">
                          <a:effectLst/>
                        </a:rPr>
                        <a:t>Чрезмерная самокритичность</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535003192"/>
                  </a:ext>
                </a:extLst>
              </a:tr>
              <a:tr h="601574">
                <a:tc>
                  <a:txBody>
                    <a:bodyPr/>
                    <a:lstStyle/>
                    <a:p>
                      <a:pPr algn="just">
                        <a:lnSpc>
                          <a:spcPct val="115000"/>
                        </a:lnSpc>
                        <a:spcBef>
                          <a:spcPts val="750"/>
                        </a:spcBef>
                        <a:spcAft>
                          <a:spcPts val="900"/>
                        </a:spcAft>
                      </a:pPr>
                      <a:r>
                        <a:rPr lang="ru-RU" sz="2400" dirty="0">
                          <a:effectLst/>
                        </a:rPr>
                        <a:t>Снижение общительности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913243481"/>
                  </a:ext>
                </a:extLst>
              </a:tr>
              <a:tr h="601574">
                <a:tc>
                  <a:txBody>
                    <a:bodyPr/>
                    <a:lstStyle/>
                    <a:p>
                      <a:pPr algn="just">
                        <a:lnSpc>
                          <a:spcPct val="115000"/>
                        </a:lnSpc>
                        <a:spcBef>
                          <a:spcPts val="750"/>
                        </a:spcBef>
                        <a:spcAft>
                          <a:spcPts val="900"/>
                        </a:spcAft>
                      </a:pPr>
                      <a:r>
                        <a:rPr lang="ru-RU" sz="2400" dirty="0">
                          <a:effectLst/>
                        </a:rPr>
                        <a:t>Агрессивные действия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3366648483"/>
                  </a:ext>
                </a:extLst>
              </a:tr>
            </a:tbl>
          </a:graphicData>
        </a:graphic>
      </p:graphicFrame>
      <p:graphicFrame>
        <p:nvGraphicFramePr>
          <p:cNvPr id="3" name="Таблица 2">
            <a:extLst>
              <a:ext uri="{FF2B5EF4-FFF2-40B4-BE49-F238E27FC236}">
                <a16:creationId xmlns="" xmlns:a16="http://schemas.microsoft.com/office/drawing/2014/main" id="{84EB7E12-D136-5CBC-7AB3-396F2D3850BB}"/>
              </a:ext>
            </a:extLst>
          </p:cNvPr>
          <p:cNvGraphicFramePr>
            <a:graphicFrameLocks noGrp="1"/>
          </p:cNvGraphicFramePr>
          <p:nvPr>
            <p:extLst>
              <p:ext uri="{D42A27DB-BD31-4B8C-83A1-F6EECF244321}">
                <p14:modId xmlns:p14="http://schemas.microsoft.com/office/powerpoint/2010/main" val="3984226386"/>
              </p:ext>
            </p:extLst>
          </p:nvPr>
        </p:nvGraphicFramePr>
        <p:xfrm>
          <a:off x="14331357" y="3484051"/>
          <a:ext cx="7634177" cy="9866376"/>
        </p:xfrm>
        <a:graphic>
          <a:graphicData uri="http://schemas.openxmlformats.org/drawingml/2006/table">
            <a:tbl>
              <a:tblPr firstRow="1" firstCol="1" bandRow="1">
                <a:tableStyleId>{5940675A-B579-460E-94D1-54222C63F5DA}</a:tableStyleId>
              </a:tblPr>
              <a:tblGrid>
                <a:gridCol w="7634177">
                  <a:extLst>
                    <a:ext uri="{9D8B030D-6E8A-4147-A177-3AD203B41FA5}">
                      <a16:colId xmlns="" xmlns:a16="http://schemas.microsoft.com/office/drawing/2014/main" val="814376394"/>
                    </a:ext>
                  </a:extLst>
                </a:gridCol>
              </a:tblGrid>
              <a:tr h="365297">
                <a:tc>
                  <a:txBody>
                    <a:bodyPr/>
                    <a:lstStyle/>
                    <a:p>
                      <a:pPr algn="just">
                        <a:lnSpc>
                          <a:spcPct val="115000"/>
                        </a:lnSpc>
                        <a:spcBef>
                          <a:spcPts val="750"/>
                        </a:spcBef>
                        <a:spcAft>
                          <a:spcPts val="900"/>
                        </a:spcAft>
                      </a:pPr>
                      <a:r>
                        <a:rPr lang="ru-RU" sz="2800">
                          <a:effectLst/>
                        </a:rPr>
                        <a:t>Печальное настроение</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4057913048"/>
                  </a:ext>
                </a:extLst>
              </a:tr>
              <a:tr h="365297">
                <a:tc>
                  <a:txBody>
                    <a:bodyPr/>
                    <a:lstStyle/>
                    <a:p>
                      <a:pPr algn="just">
                        <a:lnSpc>
                          <a:spcPct val="115000"/>
                        </a:lnSpc>
                        <a:spcBef>
                          <a:spcPts val="750"/>
                        </a:spcBef>
                        <a:spcAft>
                          <a:spcPts val="900"/>
                        </a:spcAft>
                      </a:pPr>
                      <a:r>
                        <a:rPr lang="ru-RU" sz="2800">
                          <a:effectLst/>
                        </a:rPr>
                        <a:t>Чувство скуки</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3179958144"/>
                  </a:ext>
                </a:extLst>
              </a:tr>
              <a:tr h="365297">
                <a:tc>
                  <a:txBody>
                    <a:bodyPr/>
                    <a:lstStyle/>
                    <a:p>
                      <a:pPr algn="just">
                        <a:lnSpc>
                          <a:spcPct val="115000"/>
                        </a:lnSpc>
                        <a:spcBef>
                          <a:spcPts val="750"/>
                        </a:spcBef>
                        <a:spcAft>
                          <a:spcPts val="900"/>
                        </a:spcAft>
                      </a:pPr>
                      <a:r>
                        <a:rPr lang="ru-RU" sz="2800" dirty="0">
                          <a:effectLst/>
                        </a:rPr>
                        <a:t>Чувство усталости</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1988639263"/>
                  </a:ext>
                </a:extLst>
              </a:tr>
              <a:tr h="365297">
                <a:tc>
                  <a:txBody>
                    <a:bodyPr/>
                    <a:lstStyle/>
                    <a:p>
                      <a:pPr algn="just">
                        <a:lnSpc>
                          <a:spcPct val="115000"/>
                        </a:lnSpc>
                        <a:spcBef>
                          <a:spcPts val="750"/>
                        </a:spcBef>
                        <a:spcAft>
                          <a:spcPts val="900"/>
                        </a:spcAft>
                      </a:pPr>
                      <a:r>
                        <a:rPr lang="ru-RU" sz="2800">
                          <a:effectLst/>
                        </a:rPr>
                        <a:t>Нарушения сна</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1885470636"/>
                  </a:ext>
                </a:extLst>
              </a:tr>
              <a:tr h="365297">
                <a:tc>
                  <a:txBody>
                    <a:bodyPr/>
                    <a:lstStyle/>
                    <a:p>
                      <a:pPr algn="just">
                        <a:lnSpc>
                          <a:spcPct val="115000"/>
                        </a:lnSpc>
                        <a:spcBef>
                          <a:spcPts val="750"/>
                        </a:spcBef>
                        <a:spcAft>
                          <a:spcPts val="900"/>
                        </a:spcAft>
                      </a:pPr>
                      <a:r>
                        <a:rPr lang="ru-RU" sz="2800">
                          <a:effectLst/>
                        </a:rPr>
                        <a:t>Соматические жалобы</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205833178"/>
                  </a:ext>
                </a:extLst>
              </a:tr>
              <a:tr h="365297">
                <a:tc>
                  <a:txBody>
                    <a:bodyPr/>
                    <a:lstStyle/>
                    <a:p>
                      <a:pPr algn="just">
                        <a:lnSpc>
                          <a:spcPct val="115000"/>
                        </a:lnSpc>
                        <a:spcBef>
                          <a:spcPts val="750"/>
                        </a:spcBef>
                        <a:spcAft>
                          <a:spcPts val="900"/>
                        </a:spcAft>
                      </a:pPr>
                      <a:r>
                        <a:rPr lang="ru-RU" sz="2800">
                          <a:effectLst/>
                        </a:rPr>
                        <a:t>Неусидчивость, беспокойство</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4082997557"/>
                  </a:ext>
                </a:extLst>
              </a:tr>
              <a:tr h="365297">
                <a:tc>
                  <a:txBody>
                    <a:bodyPr/>
                    <a:lstStyle/>
                    <a:p>
                      <a:pPr algn="just">
                        <a:lnSpc>
                          <a:spcPct val="115000"/>
                        </a:lnSpc>
                        <a:spcBef>
                          <a:spcPts val="750"/>
                        </a:spcBef>
                        <a:spcAft>
                          <a:spcPts val="900"/>
                        </a:spcAft>
                      </a:pPr>
                      <a:r>
                        <a:rPr lang="ru-RU" sz="2800">
                          <a:effectLst/>
                        </a:rPr>
                        <a:t>Фиксация внимания на мелочах</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891684135"/>
                  </a:ext>
                </a:extLst>
              </a:tr>
              <a:tr h="365297">
                <a:tc>
                  <a:txBody>
                    <a:bodyPr/>
                    <a:lstStyle/>
                    <a:p>
                      <a:pPr algn="just">
                        <a:lnSpc>
                          <a:spcPct val="115000"/>
                        </a:lnSpc>
                        <a:spcBef>
                          <a:spcPts val="750"/>
                        </a:spcBef>
                        <a:spcAft>
                          <a:spcPts val="900"/>
                        </a:spcAft>
                      </a:pPr>
                      <a:r>
                        <a:rPr lang="ru-RU" sz="2800">
                          <a:effectLst/>
                        </a:rPr>
                        <a:t>Чрезмерная эмоциональность</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1630381342"/>
                  </a:ext>
                </a:extLst>
              </a:tr>
              <a:tr h="365297">
                <a:tc>
                  <a:txBody>
                    <a:bodyPr/>
                    <a:lstStyle/>
                    <a:p>
                      <a:pPr algn="just">
                        <a:lnSpc>
                          <a:spcPct val="115000"/>
                        </a:lnSpc>
                        <a:spcBef>
                          <a:spcPts val="750"/>
                        </a:spcBef>
                        <a:spcAft>
                          <a:spcPts val="900"/>
                        </a:spcAft>
                      </a:pPr>
                      <a:r>
                        <a:rPr lang="ru-RU" sz="2800">
                          <a:effectLst/>
                        </a:rPr>
                        <a:t>Замкнутость</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3258049357"/>
                  </a:ext>
                </a:extLst>
              </a:tr>
              <a:tr h="365297">
                <a:tc>
                  <a:txBody>
                    <a:bodyPr/>
                    <a:lstStyle/>
                    <a:p>
                      <a:pPr algn="just">
                        <a:lnSpc>
                          <a:spcPct val="115000"/>
                        </a:lnSpc>
                        <a:spcBef>
                          <a:spcPts val="750"/>
                        </a:spcBef>
                        <a:spcAft>
                          <a:spcPts val="900"/>
                        </a:spcAft>
                      </a:pPr>
                      <a:r>
                        <a:rPr lang="ru-RU" sz="2800">
                          <a:effectLst/>
                        </a:rPr>
                        <a:t>Рассеянность внимания</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889874683"/>
                  </a:ext>
                </a:extLst>
              </a:tr>
              <a:tr h="365297">
                <a:tc>
                  <a:txBody>
                    <a:bodyPr/>
                    <a:lstStyle/>
                    <a:p>
                      <a:pPr algn="just">
                        <a:lnSpc>
                          <a:spcPct val="115000"/>
                        </a:lnSpc>
                        <a:spcBef>
                          <a:spcPts val="750"/>
                        </a:spcBef>
                        <a:spcAft>
                          <a:spcPts val="900"/>
                        </a:spcAft>
                      </a:pPr>
                      <a:r>
                        <a:rPr lang="ru-RU" sz="2800">
                          <a:effectLst/>
                        </a:rPr>
                        <a:t>Агрессивное поведение</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299664421"/>
                  </a:ext>
                </a:extLst>
              </a:tr>
              <a:tr h="365297">
                <a:tc>
                  <a:txBody>
                    <a:bodyPr/>
                    <a:lstStyle/>
                    <a:p>
                      <a:pPr algn="just">
                        <a:lnSpc>
                          <a:spcPct val="115000"/>
                        </a:lnSpc>
                        <a:spcBef>
                          <a:spcPts val="750"/>
                        </a:spcBef>
                        <a:spcAft>
                          <a:spcPts val="900"/>
                        </a:spcAft>
                      </a:pPr>
                      <a:r>
                        <a:rPr lang="ru-RU" sz="2800">
                          <a:effectLst/>
                        </a:rPr>
                        <a:t>Непослушание</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677034916"/>
                  </a:ext>
                </a:extLst>
              </a:tr>
              <a:tr h="365297">
                <a:tc>
                  <a:txBody>
                    <a:bodyPr/>
                    <a:lstStyle/>
                    <a:p>
                      <a:pPr algn="just">
                        <a:lnSpc>
                          <a:spcPct val="115000"/>
                        </a:lnSpc>
                        <a:spcBef>
                          <a:spcPts val="750"/>
                        </a:spcBef>
                        <a:spcAft>
                          <a:spcPts val="900"/>
                        </a:spcAft>
                      </a:pPr>
                      <a:r>
                        <a:rPr lang="ru-RU" sz="2800">
                          <a:effectLst/>
                        </a:rPr>
                        <a:t>Склонность к бунту</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1232708126"/>
                  </a:ext>
                </a:extLst>
              </a:tr>
              <a:tr h="365297">
                <a:tc>
                  <a:txBody>
                    <a:bodyPr/>
                    <a:lstStyle/>
                    <a:p>
                      <a:pPr algn="just">
                        <a:lnSpc>
                          <a:spcPct val="115000"/>
                        </a:lnSpc>
                        <a:spcBef>
                          <a:spcPts val="750"/>
                        </a:spcBef>
                        <a:spcAft>
                          <a:spcPts val="900"/>
                        </a:spcAft>
                      </a:pPr>
                      <a:r>
                        <a:rPr lang="ru-RU" sz="2800">
                          <a:effectLst/>
                        </a:rPr>
                        <a:t>Злоупотребление алкоголем или нарко­тиками</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3918654778"/>
                  </a:ext>
                </a:extLst>
              </a:tr>
              <a:tr h="365297">
                <a:tc>
                  <a:txBody>
                    <a:bodyPr/>
                    <a:lstStyle/>
                    <a:p>
                      <a:pPr algn="just">
                        <a:lnSpc>
                          <a:spcPct val="115000"/>
                        </a:lnSpc>
                        <a:spcBef>
                          <a:spcPts val="750"/>
                        </a:spcBef>
                        <a:spcAft>
                          <a:spcPts val="900"/>
                        </a:spcAft>
                      </a:pPr>
                      <a:r>
                        <a:rPr lang="ru-RU" sz="2800">
                          <a:effectLst/>
                        </a:rPr>
                        <a:t>Плохая успеваемость</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653087034"/>
                  </a:ext>
                </a:extLst>
              </a:tr>
              <a:tr h="365297">
                <a:tc>
                  <a:txBody>
                    <a:bodyPr/>
                    <a:lstStyle/>
                    <a:p>
                      <a:pPr algn="just">
                        <a:lnSpc>
                          <a:spcPct val="115000"/>
                        </a:lnSpc>
                        <a:spcBef>
                          <a:spcPts val="750"/>
                        </a:spcBef>
                        <a:spcAft>
                          <a:spcPts val="900"/>
                        </a:spcAft>
                      </a:pPr>
                      <a:r>
                        <a:rPr lang="ru-RU" sz="2800" dirty="0">
                          <a:effectLst/>
                        </a:rPr>
                        <a:t>Прогулы в школе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439018207"/>
                  </a:ext>
                </a:extLst>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11" name="Кружок"/>
          <p:cNvSpPr/>
          <p:nvPr/>
        </p:nvSpPr>
        <p:spPr>
          <a:xfrm>
            <a:off x="3435480" y="1440423"/>
            <a:ext cx="10652671" cy="10998136"/>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lit esse cillum dolore eu fugiat nulla pariatur. Excepteur sint occaecat c idatat non proident, sunt in culpa qui officia deserunt mollit anim id est laborum.…"/>
          <p:cNvSpPr txBox="1"/>
          <p:nvPr/>
        </p:nvSpPr>
        <p:spPr>
          <a:xfrm>
            <a:off x="9271591" y="1440423"/>
            <a:ext cx="14098772" cy="10874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80963" algn="just">
              <a:tabLst>
                <a:tab pos="13814425" algn="l"/>
              </a:tabLst>
            </a:pPr>
            <a:r>
              <a:rPr lang="ru-RU" sz="2800" b="0" dirty="0">
                <a:effectLst/>
                <a:latin typeface="TimesNewRomanPSMT"/>
                <a:ea typeface="Times New Roman" panose="02020603050405020304" pitchFamily="18" charset="0"/>
                <a:cs typeface="Times New Roman" panose="02020603050405020304" pitchFamily="18" charset="0"/>
              </a:rPr>
              <a:t>БАР в детско-подростковом возрасте связано со значительным уровнем заболеваемости и смертности, в том числе имеется связь с высокими показателями госпитализации в </a:t>
            </a:r>
            <a:r>
              <a:rPr lang="ru-RU" sz="2800" b="0" dirty="0" smtClean="0">
                <a:effectLst/>
                <a:latin typeface="TimesNewRomanPSMT"/>
                <a:ea typeface="Times New Roman" panose="02020603050405020304" pitchFamily="18" charset="0"/>
                <a:cs typeface="Times New Roman" panose="02020603050405020304" pitchFamily="18" charset="0"/>
              </a:rPr>
              <a:t>психиатрический̆ </a:t>
            </a:r>
            <a:r>
              <a:rPr lang="ru-RU" sz="2800" b="0" dirty="0">
                <a:effectLst/>
                <a:latin typeface="TimesNewRomanPSMT"/>
                <a:ea typeface="Times New Roman" panose="02020603050405020304" pitchFamily="18" charset="0"/>
                <a:cs typeface="Times New Roman" panose="02020603050405020304" pitchFamily="18" charset="0"/>
              </a:rPr>
              <a:t>стационар (более 52–74 % госпитализированных, по </a:t>
            </a:r>
            <a:r>
              <a:rPr lang="ru-RU" sz="2800" b="0" dirty="0" smtClean="0">
                <a:effectLst/>
                <a:latin typeface="TimesNewRomanPSMT"/>
                <a:ea typeface="Times New Roman" panose="02020603050405020304" pitchFamily="18" charset="0"/>
                <a:cs typeface="Times New Roman" panose="02020603050405020304" pitchFamily="18" charset="0"/>
              </a:rPr>
              <a:t>край̆ней̆ </a:t>
            </a:r>
            <a:r>
              <a:rPr lang="ru-RU" sz="2800" b="0" dirty="0">
                <a:effectLst/>
                <a:latin typeface="TimesNewRomanPSMT"/>
                <a:ea typeface="Times New Roman" panose="02020603050405020304" pitchFamily="18" charset="0"/>
                <a:cs typeface="Times New Roman" panose="02020603050405020304" pitchFamily="18" charset="0"/>
              </a:rPr>
              <a:t>мере, один раз), частотой суицидальных мыслей (70–85 %) и попытками </a:t>
            </a:r>
            <a:r>
              <a:rPr lang="ru-RU" sz="2800" b="0" dirty="0" smtClean="0">
                <a:effectLst/>
                <a:latin typeface="TimesNewRomanPSMT"/>
                <a:ea typeface="Times New Roman" panose="02020603050405020304" pitchFamily="18" charset="0"/>
                <a:cs typeface="Times New Roman" panose="02020603050405020304" pitchFamily="18" charset="0"/>
              </a:rPr>
              <a:t>самоубийств </a:t>
            </a:r>
            <a:r>
              <a:rPr lang="ru-RU" sz="2800" b="0" dirty="0">
                <a:effectLst/>
                <a:latin typeface="TimesNewRomanPSMT"/>
                <a:ea typeface="Times New Roman" panose="02020603050405020304" pitchFamily="18" charset="0"/>
                <a:cs typeface="Times New Roman" panose="02020603050405020304" pitchFamily="18" charset="0"/>
              </a:rPr>
              <a:t>(30–65 %)</a:t>
            </a:r>
            <a:r>
              <a:rPr lang="en-US" sz="2800" b="0" dirty="0">
                <a:effectLst/>
                <a:latin typeface="TimesNewRomanPSMT"/>
                <a:ea typeface="Times New Roman" panose="02020603050405020304" pitchFamily="18" charset="0"/>
                <a:cs typeface="Times New Roman" panose="02020603050405020304" pitchFamily="18" charset="0"/>
              </a:rPr>
              <a:t>.</a:t>
            </a:r>
            <a:r>
              <a:rPr lang="ru-RU" sz="2800" b="0" dirty="0">
                <a:effectLst/>
                <a:latin typeface="TimesNewRomanPSMT"/>
                <a:ea typeface="Times New Roman" panose="02020603050405020304" pitchFamily="18" charset="0"/>
                <a:cs typeface="Times New Roman" panose="02020603050405020304" pitchFamily="18" charset="0"/>
              </a:rPr>
              <a:t> </a:t>
            </a:r>
          </a:p>
          <a:p>
            <a:pPr marL="80963" algn="just">
              <a:tabLst>
                <a:tab pos="13814425" algn="l"/>
              </a:tabLst>
            </a:pPr>
            <a:r>
              <a:rPr lang="ru-RU" sz="2800" b="0" dirty="0">
                <a:effectLst/>
                <a:latin typeface="TimesNewRomanPSMT"/>
                <a:ea typeface="Times New Roman" panose="02020603050405020304" pitchFamily="18" charset="0"/>
                <a:cs typeface="Times New Roman" panose="02020603050405020304" pitchFamily="18" charset="0"/>
              </a:rPr>
              <a:t>В связи с возрастными особенностями диагностика БАР у </a:t>
            </a:r>
            <a:r>
              <a:rPr lang="ru-RU" sz="2800" b="0" dirty="0" smtClean="0">
                <a:effectLst/>
                <a:latin typeface="TimesNewRomanPSMT"/>
                <a:ea typeface="Times New Roman" panose="02020603050405020304" pitchFamily="18" charset="0"/>
                <a:cs typeface="Times New Roman" panose="02020603050405020304" pitchFamily="18" charset="0"/>
              </a:rPr>
              <a:t>детей̆ </a:t>
            </a:r>
            <a:r>
              <a:rPr lang="ru-RU" sz="2800" b="0" dirty="0">
                <a:effectLst/>
                <a:latin typeface="TimesNewRomanPSMT"/>
                <a:ea typeface="Times New Roman" panose="02020603050405020304" pitchFamily="18" charset="0"/>
                <a:cs typeface="Times New Roman" panose="02020603050405020304" pitchFamily="18" charset="0"/>
              </a:rPr>
              <a:t>и подростков, также как и депрессии, часто затруднена. Это связано с тем, что у ребенка могут присутствовать частые ежедневные перепады настроения, которые наблюдаются в течение нескольких месяцев или даже лет. У </a:t>
            </a:r>
            <a:r>
              <a:rPr lang="ru-RU" sz="2800" b="0" dirty="0" smtClean="0">
                <a:effectLst/>
                <a:latin typeface="TimesNewRomanPSMT"/>
                <a:ea typeface="Times New Roman" panose="02020603050405020304" pitchFamily="18" charset="0"/>
                <a:cs typeface="Times New Roman" panose="02020603050405020304" pitchFamily="18" charset="0"/>
              </a:rPr>
              <a:t>детей̆ </a:t>
            </a:r>
            <a:r>
              <a:rPr lang="ru-RU" sz="2800" b="0" dirty="0">
                <a:effectLst/>
                <a:latin typeface="TimesNewRomanPSMT"/>
                <a:ea typeface="Times New Roman" panose="02020603050405020304" pitchFamily="18" charset="0"/>
                <a:cs typeface="Times New Roman" panose="02020603050405020304" pitchFamily="18" charset="0"/>
              </a:rPr>
              <a:t>с предположительным диагнозом БАР часто присутствует не классическая мания с </a:t>
            </a:r>
            <a:r>
              <a:rPr lang="ru-RU" sz="2800" b="0" dirty="0" err="1" smtClean="0">
                <a:effectLst/>
                <a:latin typeface="TimesNewRomanPSMT"/>
                <a:ea typeface="Times New Roman" panose="02020603050405020304" pitchFamily="18" charset="0"/>
                <a:cs typeface="Times New Roman" panose="02020603050405020304" pitchFamily="18" charset="0"/>
              </a:rPr>
              <a:t>эй̆форией</a:t>
            </a:r>
            <a:r>
              <a:rPr lang="ru-RU" sz="2800" b="0" dirty="0" smtClean="0">
                <a:effectLst/>
                <a:latin typeface="TimesNewRomanPSMT"/>
                <a:ea typeface="Times New Roman" panose="02020603050405020304" pitchFamily="18" charset="0"/>
                <a:cs typeface="Times New Roman" panose="02020603050405020304" pitchFamily="18" charset="0"/>
              </a:rPr>
              <a:t>̆</a:t>
            </a:r>
            <a:r>
              <a:rPr lang="ru-RU" sz="2800" b="0" dirty="0">
                <a:effectLst/>
                <a:latin typeface="TimesNewRomanPSMT"/>
                <a:ea typeface="Times New Roman" panose="02020603050405020304" pitchFamily="18" charset="0"/>
                <a:cs typeface="Times New Roman" panose="02020603050405020304" pitchFamily="18" charset="0"/>
              </a:rPr>
              <a:t>, а клиническая картина смешанных, дисфорических состояний с частыми короткими периодами интенсивной лабильности настроения и раздражительности. </a:t>
            </a:r>
            <a:endParaRPr lang="en-US" sz="2800" b="0" dirty="0">
              <a:effectLst/>
              <a:latin typeface="TimesNewRomanPSMT"/>
              <a:ea typeface="Times New Roman" panose="02020603050405020304" pitchFamily="18" charset="0"/>
              <a:cs typeface="Times New Roman" panose="02020603050405020304" pitchFamily="18" charset="0"/>
            </a:endParaRPr>
          </a:p>
          <a:p>
            <a:pPr marL="80963" algn="just">
              <a:tabLst>
                <a:tab pos="13814425" algn="l"/>
              </a:tabLst>
            </a:pPr>
            <a:r>
              <a:rPr lang="ru-RU" sz="2800" b="0" dirty="0">
                <a:effectLst/>
                <a:latin typeface="TimesNewRomanPSMT"/>
                <a:ea typeface="Times New Roman" panose="02020603050405020304" pitchFamily="18" charset="0"/>
                <a:cs typeface="Times New Roman" panose="02020603050405020304" pitchFamily="18" charset="0"/>
              </a:rPr>
              <a:t>Обращение к врачу происходит, как правило, в период депрессивной фазы. </a:t>
            </a:r>
            <a:endParaRPr lang="en-US" sz="2800" b="0" dirty="0">
              <a:effectLst/>
              <a:latin typeface="TimesNewRomanPSMT"/>
              <a:ea typeface="Times New Roman" panose="02020603050405020304" pitchFamily="18" charset="0"/>
              <a:cs typeface="Times New Roman" panose="02020603050405020304" pitchFamily="18" charset="0"/>
            </a:endParaRPr>
          </a:p>
          <a:p>
            <a:pPr marL="80963" algn="just">
              <a:tabLst>
                <a:tab pos="13814425" algn="l"/>
              </a:tabLst>
            </a:pPr>
            <a:endParaRPr lang="en-US" sz="2800" b="0" dirty="0">
              <a:effectLst/>
              <a:latin typeface="TimesNewRomanPSMT"/>
              <a:ea typeface="Times New Roman" panose="02020603050405020304" pitchFamily="18" charset="0"/>
              <a:cs typeface="Times New Roman" panose="02020603050405020304" pitchFamily="18" charset="0"/>
            </a:endParaRPr>
          </a:p>
          <a:p>
            <a:pPr marL="80963" algn="just">
              <a:tabLst>
                <a:tab pos="13814425" algn="l"/>
              </a:tabLst>
            </a:pPr>
            <a:r>
              <a:rPr lang="ru-RU" sz="2800" b="0" dirty="0">
                <a:effectLst/>
                <a:latin typeface="TimesNewRomanPSMT"/>
                <a:ea typeface="Times New Roman" panose="02020603050405020304" pitchFamily="18" charset="0"/>
                <a:cs typeface="Times New Roman" panose="02020603050405020304" pitchFamily="18" charset="0"/>
              </a:rPr>
              <a:t>Для более </a:t>
            </a:r>
            <a:r>
              <a:rPr lang="ru-RU" sz="2800" b="0" dirty="0" smtClean="0">
                <a:effectLst/>
                <a:latin typeface="TimesNewRomanPSMT"/>
                <a:ea typeface="Times New Roman" panose="02020603050405020304" pitchFamily="18" charset="0"/>
                <a:cs typeface="Times New Roman" panose="02020603050405020304" pitchFamily="18" charset="0"/>
              </a:rPr>
              <a:t>четкой̆ </a:t>
            </a:r>
            <a:r>
              <a:rPr lang="ru-RU" sz="2800" b="0" dirty="0">
                <a:effectLst/>
                <a:latin typeface="TimesNewRomanPSMT"/>
                <a:ea typeface="Times New Roman" panose="02020603050405020304" pitchFamily="18" charset="0"/>
                <a:cs typeface="Times New Roman" panose="02020603050405020304" pitchFamily="18" charset="0"/>
              </a:rPr>
              <a:t>диагностики маниакальных симптомов у </a:t>
            </a:r>
            <a:r>
              <a:rPr lang="ru-RU" sz="2800" b="0" dirty="0" smtClean="0">
                <a:effectLst/>
                <a:latin typeface="TimesNewRomanPSMT"/>
                <a:ea typeface="Times New Roman" panose="02020603050405020304" pitchFamily="18" charset="0"/>
                <a:cs typeface="Times New Roman" panose="02020603050405020304" pitchFamily="18" charset="0"/>
              </a:rPr>
              <a:t>детей̆ </a:t>
            </a:r>
            <a:r>
              <a:rPr lang="ru-RU" sz="2800" b="0" dirty="0">
                <a:effectLst/>
                <a:latin typeface="TimesNewRomanPSMT"/>
                <a:ea typeface="Times New Roman" panose="02020603050405020304" pitchFamily="18" charset="0"/>
                <a:cs typeface="Times New Roman" panose="02020603050405020304" pitchFamily="18" charset="0"/>
              </a:rPr>
              <a:t>и подростков необходимо использовать подход, </a:t>
            </a:r>
            <a:r>
              <a:rPr lang="ru-RU" sz="2800" b="0" dirty="0" smtClean="0">
                <a:effectLst/>
                <a:latin typeface="TimesNewRomanPSMT"/>
                <a:ea typeface="Times New Roman" panose="02020603050405020304" pitchFamily="18" charset="0"/>
                <a:cs typeface="Times New Roman" panose="02020603050405020304" pitchFamily="18" charset="0"/>
              </a:rPr>
              <a:t>позволяющии</a:t>
            </a:r>
            <a:r>
              <a:rPr lang="ru-RU" sz="2800" b="0" dirty="0" smtClean="0">
                <a:latin typeface="TimesNewRomanPSMT"/>
                <a:ea typeface="Times New Roman" panose="02020603050405020304" pitchFamily="18" charset="0"/>
                <a:cs typeface="Times New Roman" panose="02020603050405020304" pitchFamily="18" charset="0"/>
              </a:rPr>
              <a:t>й </a:t>
            </a:r>
            <a:r>
              <a:rPr lang="ru-RU" sz="2800" b="0" dirty="0" smtClean="0">
                <a:effectLst/>
                <a:latin typeface="TimesNewRomanPSMT"/>
                <a:ea typeface="Times New Roman" panose="02020603050405020304" pitchFamily="18" charset="0"/>
                <a:cs typeface="Times New Roman" panose="02020603050405020304" pitchFamily="18" charset="0"/>
              </a:rPr>
              <a:t>оценить </a:t>
            </a:r>
            <a:r>
              <a:rPr lang="ru-RU" sz="2800" b="0" dirty="0">
                <a:effectLst/>
                <a:latin typeface="TimesNewRomanPSMT"/>
                <a:ea typeface="Times New Roman" panose="02020603050405020304" pitchFamily="18" charset="0"/>
                <a:cs typeface="Times New Roman" panose="02020603050405020304" pitchFamily="18" charset="0"/>
              </a:rPr>
              <a:t>частоту, интенсивность, количество и продолжительность эпизодов подъема настроения. </a:t>
            </a:r>
            <a:endParaRPr lang="en-US" sz="2800" b="0" dirty="0">
              <a:effectLst/>
              <a:latin typeface="TimesNewRomanPSMT"/>
              <a:ea typeface="Times New Roman" panose="02020603050405020304" pitchFamily="18" charset="0"/>
              <a:cs typeface="Times New Roman" panose="02020603050405020304" pitchFamily="18" charset="0"/>
            </a:endParaRPr>
          </a:p>
          <a:p>
            <a:endParaRPr lang="ru-RU" sz="2800" b="0" dirty="0">
              <a:effectLst/>
              <a:latin typeface="Calibri" panose="020F0502020204030204" pitchFamily="34" charset="0"/>
              <a:ea typeface="Calibri" panose="020F0502020204030204" pitchFamily="34" charset="0"/>
              <a:cs typeface="Times New Roman" panose="02020603050405020304" pitchFamily="18" charset="0"/>
            </a:endParaRPr>
          </a:p>
          <a:p>
            <a:r>
              <a:rPr lang="ru-RU" sz="2800" b="0" dirty="0">
                <a:effectLst/>
                <a:latin typeface="TimesNewRomanPSMT"/>
                <a:ea typeface="Times New Roman" panose="02020603050405020304" pitchFamily="18" charset="0"/>
                <a:cs typeface="Times New Roman" panose="02020603050405020304" pitchFamily="18" charset="0"/>
              </a:rPr>
              <a:t>Эти категории следует оценивать следующим образом: </a:t>
            </a:r>
            <a:endParaRPr lang="ru-RU" sz="2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Symbol" pitchFamily="2" charset="2"/>
              <a:buChar char=""/>
            </a:pPr>
            <a:r>
              <a:rPr lang="ru-RU" sz="2800" b="0" dirty="0">
                <a:effectLst/>
                <a:latin typeface="TimesNewRomanPSMT"/>
                <a:ea typeface="Times New Roman" panose="02020603050405020304" pitchFamily="18" charset="0"/>
                <a:cs typeface="Times New Roman" panose="02020603050405020304" pitchFamily="18" charset="0"/>
              </a:rPr>
              <a:t>частота: симптомы отмечаются большую часть </a:t>
            </a:r>
            <a:r>
              <a:rPr lang="ru-RU" sz="2800" b="0" dirty="0" smtClean="0">
                <a:effectLst/>
                <a:latin typeface="TimesNewRomanPSMT"/>
                <a:ea typeface="Times New Roman" panose="02020603050405020304" pitchFamily="18" charset="0"/>
                <a:cs typeface="Times New Roman" panose="02020603050405020304" pitchFamily="18" charset="0"/>
              </a:rPr>
              <a:t>дней̆ </a:t>
            </a:r>
            <a:r>
              <a:rPr lang="ru-RU" sz="2800" b="0" dirty="0">
                <a:effectLst/>
                <a:latin typeface="TimesNewRomanPSMT"/>
                <a:ea typeface="Times New Roman" panose="02020603050405020304" pitchFamily="18" charset="0"/>
                <a:cs typeface="Times New Roman" panose="02020603050405020304" pitchFamily="18" charset="0"/>
              </a:rPr>
              <a:t>в течение недели; </a:t>
            </a:r>
            <a:endParaRPr lang="ru-RU" sz="2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Symbol" pitchFamily="2" charset="2"/>
              <a:buChar char=""/>
            </a:pPr>
            <a:r>
              <a:rPr lang="ru-RU" sz="2800" b="0" dirty="0">
                <a:effectLst/>
                <a:latin typeface="TimesNewRomanPSMT"/>
                <a:ea typeface="Times New Roman" panose="02020603050405020304" pitchFamily="18" charset="0"/>
                <a:cs typeface="Times New Roman" panose="02020603050405020304" pitchFamily="18" charset="0"/>
              </a:rPr>
              <a:t>интенсивность: симптомы достаточно серьезны, чтобы вызвать значительное нарушение в </a:t>
            </a:r>
            <a:r>
              <a:rPr lang="ru-RU" sz="2800" b="0" dirty="0" smtClean="0">
                <a:effectLst/>
                <a:latin typeface="TimesNewRomanPSMT"/>
                <a:ea typeface="Times New Roman" panose="02020603050405020304" pitchFamily="18" charset="0"/>
                <a:cs typeface="Times New Roman" panose="02020603050405020304" pitchFamily="18" charset="0"/>
              </a:rPr>
              <a:t>одной̆ </a:t>
            </a:r>
            <a:r>
              <a:rPr lang="ru-RU" sz="2800" b="0" dirty="0">
                <a:effectLst/>
                <a:latin typeface="TimesNewRomanPSMT"/>
                <a:ea typeface="Times New Roman" panose="02020603050405020304" pitchFamily="18" charset="0"/>
                <a:cs typeface="Times New Roman" panose="02020603050405020304" pitchFamily="18" charset="0"/>
              </a:rPr>
              <a:t>области функционирования или умеренное нарушение в двух или более областях; </a:t>
            </a:r>
            <a:endParaRPr lang="ru-RU" sz="2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Symbol" pitchFamily="2" charset="2"/>
              <a:buChar char=""/>
            </a:pPr>
            <a:r>
              <a:rPr lang="ru-RU" sz="2800" b="0" dirty="0">
                <a:effectLst/>
                <a:latin typeface="TimesNewRomanPSMT"/>
                <a:ea typeface="Times New Roman" panose="02020603050405020304" pitchFamily="18" charset="0"/>
                <a:cs typeface="Times New Roman" panose="02020603050405020304" pitchFamily="18" charset="0"/>
              </a:rPr>
              <a:t>количество: симптомы возникают 3–4 раза в день; </a:t>
            </a:r>
            <a:endParaRPr lang="ru-RU" sz="2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Symbol" pitchFamily="2" charset="2"/>
              <a:buChar char=""/>
            </a:pPr>
            <a:r>
              <a:rPr lang="ru-RU" sz="2800" b="0" dirty="0">
                <a:effectLst/>
                <a:latin typeface="TimesNewRomanPSMT"/>
                <a:ea typeface="Times New Roman" panose="02020603050405020304" pitchFamily="18" charset="0"/>
                <a:cs typeface="Times New Roman" panose="02020603050405020304" pitchFamily="18" charset="0"/>
              </a:rPr>
              <a:t>продолжительность: симптомы отмечаются на протяжении 4 ч и более в день. </a:t>
            </a:r>
            <a:endParaRPr lang="ru-RU" sz="2800" b="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5" name="Группа"/>
          <p:cNvGrpSpPr/>
          <p:nvPr/>
        </p:nvGrpSpPr>
        <p:grpSpPr>
          <a:xfrm>
            <a:off x="1233378" y="4809798"/>
            <a:ext cx="8606588" cy="4191886"/>
            <a:chOff x="0" y="405210"/>
            <a:chExt cx="7445400" cy="4191886"/>
          </a:xfrm>
        </p:grpSpPr>
        <p:sp>
          <p:nvSpPr>
            <p:cNvPr id="113" name="Title text slide"/>
            <p:cNvSpPr txBox="1"/>
            <p:nvPr/>
          </p:nvSpPr>
          <p:spPr>
            <a:xfrm>
              <a:off x="0" y="405210"/>
              <a:ext cx="7445400" cy="2872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12000" b="0">
                  <a:solidFill>
                    <a:srgbClr val="31333D"/>
                  </a:solidFill>
                  <a:latin typeface="Maven Pro Medium"/>
                  <a:ea typeface="Maven Pro Medium"/>
                  <a:cs typeface="Maven Pro Medium"/>
                  <a:sym typeface="Maven Pro Medium"/>
                </a:defRPr>
              </a:lvl1pPr>
            </a:lstStyle>
            <a:p>
              <a:r>
                <a:rPr lang="ru-RU" sz="6000" b="1" dirty="0">
                  <a:effectLst/>
                  <a:latin typeface="Arial" panose="020B0604020202020204" pitchFamily="34" charset="0"/>
                  <a:ea typeface="Times New Roman" panose="02020603050405020304" pitchFamily="18" charset="0"/>
                  <a:cs typeface="Arial" panose="020B0604020202020204" pitchFamily="34" charset="0"/>
                </a:rPr>
                <a:t>Биполярное аффективное </a:t>
              </a:r>
              <a:r>
                <a:rPr lang="ru-RU" sz="6000" b="1" dirty="0" smtClean="0">
                  <a:effectLst/>
                  <a:latin typeface="Arial" panose="020B0604020202020204" pitchFamily="34" charset="0"/>
                  <a:ea typeface="Times New Roman" panose="02020603050405020304" pitchFamily="18" charset="0"/>
                  <a:cs typeface="Arial" panose="020B0604020202020204" pitchFamily="34" charset="0"/>
                </a:rPr>
                <a:t>расстройство </a:t>
              </a:r>
              <a:r>
                <a:rPr lang="ru-RU" sz="6000" b="1" dirty="0">
                  <a:effectLst/>
                  <a:latin typeface="Arial" panose="020B0604020202020204" pitchFamily="34" charset="0"/>
                  <a:ea typeface="Times New Roman" panose="02020603050405020304" pitchFamily="18" charset="0"/>
                  <a:cs typeface="Arial" panose="020B0604020202020204" pitchFamily="34" charset="0"/>
                </a:rPr>
                <a:t>(БАР)</a:t>
              </a:r>
              <a:endParaRPr sz="6000" b="1" dirty="0">
                <a:latin typeface="Arial" panose="020B0604020202020204" pitchFamily="34" charset="0"/>
                <a:cs typeface="Arial" panose="020B0604020202020204" pitchFamily="34" charset="0"/>
              </a:endParaRPr>
            </a:p>
          </p:txBody>
        </p:sp>
        <p:sp>
          <p:nvSpPr>
            <p:cNvPr id="114" name="Фигура"/>
            <p:cNvSpPr/>
            <p:nvPr/>
          </p:nvSpPr>
          <p:spPr>
            <a:xfrm>
              <a:off x="81804" y="4036423"/>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Кружок"/>
          <p:cNvSpPr/>
          <p:nvPr/>
        </p:nvSpPr>
        <p:spPr>
          <a:xfrm>
            <a:off x="652617" y="2607585"/>
            <a:ext cx="9701610" cy="970161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ru-RU" dirty="0"/>
          </a:p>
        </p:txBody>
      </p:sp>
      <p:sp>
        <p:nvSpPr>
          <p:cNvPr id="52" name="Кружок"/>
          <p:cNvSpPr/>
          <p:nvPr/>
        </p:nvSpPr>
        <p:spPr>
          <a:xfrm>
            <a:off x="1088571" y="2782925"/>
            <a:ext cx="8120743" cy="7710904"/>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Title text slide with progress bar"/>
          <p:cNvSpPr txBox="1"/>
          <p:nvPr/>
        </p:nvSpPr>
        <p:spPr>
          <a:xfrm>
            <a:off x="2466850" y="4215962"/>
            <a:ext cx="9014489" cy="2150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3000" b="0">
                <a:solidFill>
                  <a:srgbClr val="31333D"/>
                </a:solidFill>
                <a:latin typeface="Maven Pro Medium"/>
                <a:ea typeface="Maven Pro Medium"/>
                <a:cs typeface="Maven Pro Medium"/>
                <a:sym typeface="Maven Pro Medium"/>
              </a:defRPr>
            </a:lvl1pPr>
          </a:lstStyle>
          <a:p>
            <a:pPr algn="just">
              <a:lnSpc>
                <a:spcPct val="115000"/>
              </a:lnSpc>
              <a:spcBef>
                <a:spcPts val="750"/>
              </a:spcBef>
              <a:spcAft>
                <a:spcPts val="900"/>
              </a:spcAft>
            </a:pPr>
            <a:r>
              <a:rPr lang="ru-RU" sz="5400" b="1" dirty="0">
                <a:solidFill>
                  <a:srgbClr val="111111"/>
                </a:solidFill>
                <a:latin typeface="Arial" panose="020B0604020202020204" pitchFamily="34" charset="0"/>
                <a:ea typeface="Times New Roman" panose="02020603050405020304" pitchFamily="18" charset="0"/>
                <a:cs typeface="Arial" panose="020B0604020202020204" pitchFamily="34" charset="0"/>
              </a:rPr>
              <a:t>Р</a:t>
            </a:r>
            <a:r>
              <a:rPr lang="ru-RU" sz="54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асстройства </a:t>
            </a:r>
          </a:p>
          <a:p>
            <a:pPr algn="just">
              <a:lnSpc>
                <a:spcPct val="115000"/>
              </a:lnSpc>
              <a:spcBef>
                <a:spcPts val="750"/>
              </a:spcBef>
              <a:spcAft>
                <a:spcPts val="900"/>
              </a:spcAft>
            </a:pPr>
            <a:r>
              <a:rPr lang="ru-RU" sz="5400" b="1" dirty="0">
                <a:solidFill>
                  <a:srgbClr val="111111"/>
                </a:solidFill>
                <a:effectLst/>
                <a:latin typeface="Arial" panose="020B0604020202020204" pitchFamily="34" charset="0"/>
                <a:ea typeface="Calibri" panose="020F0502020204030204" pitchFamily="34" charset="0"/>
                <a:cs typeface="Arial" panose="020B0604020202020204" pitchFamily="34" charset="0"/>
              </a:rPr>
              <a:t>поведения</a:t>
            </a:r>
            <a:endParaRPr lang="ru-RU" sz="5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7" name="Lorem ipsum dolor sit amet, consectetur adipiscing elit, sed do eiusmod tempor incididunt ut labore et dolore magna aliqua. Ut enim ad minim veniam, quis nostrud exercitation ullamco laboris nisi ut aliquip ullamco ex ea commodo consequat. Duis aute irure dolor ullamco in reprehenderit in voluptate velit esse cillum dolore eu fugiat nulla pariatur. Excepteur sint occaecat cupidatat non proident, sunt in culpa qui officia deserunt mollit anim id est in voluptate velit esse cillum eu laborum."/>
          <p:cNvSpPr txBox="1"/>
          <p:nvPr/>
        </p:nvSpPr>
        <p:spPr>
          <a:xfrm>
            <a:off x="10143460" y="2782925"/>
            <a:ext cx="13587923" cy="6218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just">
              <a:lnSpc>
                <a:spcPct val="115000"/>
              </a:lnSpc>
              <a:spcBef>
                <a:spcPts val="750"/>
              </a:spcBef>
              <a:spcAft>
                <a:spcPts val="900"/>
              </a:spcAft>
            </a:pPr>
            <a:r>
              <a:rPr lang="ru-RU" sz="3600" dirty="0">
                <a:solidFill>
                  <a:srgbClr val="111111"/>
                </a:solidFill>
                <a:latin typeface="Arial" panose="020B0604020202020204" pitchFamily="34" charset="0"/>
                <a:ea typeface="Times New Roman" panose="02020603050405020304" pitchFamily="18" charset="0"/>
                <a:cs typeface="Arial" panose="020B0604020202020204" pitchFamily="34" charset="0"/>
              </a:rPr>
              <a:t>В</a:t>
            </a:r>
            <a:r>
              <a:rPr lang="ru-RU" sz="36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озбуждение, агрессия, импульсивность, прогулы в школе и уходы из дома, вызывающее провокационное поведение, воровство, лживость, от­кровенное постоянное непослушание.</a:t>
            </a:r>
            <a:endParaRPr lang="ru-RU"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750"/>
              </a:spcBef>
              <a:spcAft>
                <a:spcPts val="900"/>
              </a:spcAft>
            </a:pPr>
            <a:endParaRPr lang="ru-RU" sz="36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750"/>
              </a:spcBef>
              <a:spcAft>
                <a:spcPts val="900"/>
              </a:spcAft>
            </a:pPr>
            <a:r>
              <a:rPr lang="ru-RU" sz="36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Среди детей и подростков с нарушениями поведения и склонных к са­моубийству, многие злоупотребляют алкоголем и наркотиками. Установ­лено, что в данной суицидальной группе риска перед совершением суици­дальной попытки каждый четвертый употреблял алкоголь или наркотиче­ские вещества.</a:t>
            </a:r>
            <a:endParaRPr lang="ru-RU"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82162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Freeform 23"/>
          <p:cNvSpPr/>
          <p:nvPr/>
        </p:nvSpPr>
        <p:spPr>
          <a:xfrm>
            <a:off x="4603080" y="5621799"/>
            <a:ext cx="293442" cy="276574"/>
          </a:xfrm>
          <a:custGeom>
            <a:avLst/>
            <a:gdLst/>
            <a:ahLst/>
            <a:cxnLst>
              <a:cxn ang="0">
                <a:pos x="wd2" y="hd2"/>
              </a:cxn>
              <a:cxn ang="5400000">
                <a:pos x="wd2" y="hd2"/>
              </a:cxn>
              <a:cxn ang="10800000">
                <a:pos x="wd2" y="hd2"/>
              </a:cxn>
              <a:cxn ang="16200000">
                <a:pos x="wd2" y="hd2"/>
              </a:cxn>
            </a:cxnLst>
            <a:rect l="0" t="0" r="r" b="b"/>
            <a:pathLst>
              <a:path w="21600" h="21600" extrusionOk="0">
                <a:moveTo>
                  <a:pt x="10901" y="17459"/>
                </a:moveTo>
                <a:lnTo>
                  <a:pt x="17497" y="21600"/>
                </a:lnTo>
                <a:lnTo>
                  <a:pt x="15848" y="13532"/>
                </a:lnTo>
                <a:lnTo>
                  <a:pt x="21600" y="8281"/>
                </a:lnTo>
                <a:lnTo>
                  <a:pt x="13797" y="7428"/>
                </a:lnTo>
                <a:lnTo>
                  <a:pt x="10901" y="0"/>
                </a:lnTo>
                <a:lnTo>
                  <a:pt x="7844" y="7428"/>
                </a:lnTo>
                <a:lnTo>
                  <a:pt x="0" y="8281"/>
                </a:lnTo>
                <a:lnTo>
                  <a:pt x="5993" y="13532"/>
                </a:lnTo>
                <a:lnTo>
                  <a:pt x="4143" y="21600"/>
                </a:lnTo>
                <a:lnTo>
                  <a:pt x="10901" y="17459"/>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814" name="Кружок"/>
          <p:cNvSpPr/>
          <p:nvPr/>
        </p:nvSpPr>
        <p:spPr>
          <a:xfrm>
            <a:off x="391885" y="484277"/>
            <a:ext cx="626073" cy="626073"/>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19" name="Lorem ipsum sed dolor sit sed amet, consectetur adipiscing elit, sed do eiusmod tempor incididunt ut labore et dolore magna aliqua. Ut proideenim ad minim veniam, laboris quis proident nostrud exercitation ullamco laboris nisi ut aliquip ex ea commo ut consequat. Duis aute irure dolor in"/>
          <p:cNvSpPr txBox="1"/>
          <p:nvPr/>
        </p:nvSpPr>
        <p:spPr>
          <a:xfrm>
            <a:off x="1608382" y="797313"/>
            <a:ext cx="19901789" cy="135683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spcAft>
                <a:spcPts val="480"/>
              </a:spcAft>
            </a:pPr>
            <a:r>
              <a:rPr lang="ru-RU" sz="4000" b="1" kern="0"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СЕЛФХАРМ (</a:t>
            </a:r>
            <a:r>
              <a:rPr lang="en-US" sz="4000" b="1" kern="0"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SELFHARM</a:t>
            </a:r>
            <a:r>
              <a:rPr lang="ru-RU" sz="4000" b="1" kern="0"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kern="0"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480"/>
              </a:spcAft>
            </a:pPr>
            <a:r>
              <a:rPr lang="ru-RU"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Самоповреждения (селфхарм</a:t>
            </a:r>
            <a:r>
              <a:rPr lang="ru-RU"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ru-RU"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форма аутоагрессии, которая выражается в умышленном или подсознательном стремлении наносить телесные повреждения самому себе. Наиболее подвержены селфхарму подростки и молодые люди с лабильной психикой. Они крайне остро реагируют на стрессы, конфликтные ситуации, психотравмирующие события. Возрастной пик приходится на 13-16 лет у девушек и 12-18 лет у юношей. </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80"/>
              </a:spcAft>
            </a:pPr>
            <a:r>
              <a:rPr lang="ru-RU"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Основные причины — невозможность открыто выражать отрицательные эмоции, неспособность контролировать собственные реакции. Не найдя экологичного выхода, агрессия, гнев, обида, желание отомстить проецируются на самого себя. </a:t>
            </a:r>
          </a:p>
          <a:p>
            <a:pPr>
              <a:spcAft>
                <a:spcPts val="480"/>
              </a:spcAft>
            </a:pPr>
            <a:r>
              <a:rPr lang="ru-RU"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Патологические причины </a:t>
            </a:r>
            <a:r>
              <a:rPr lang="ru-RU" sz="2800" b="1"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селфхарма</a:t>
            </a:r>
            <a:r>
              <a:rPr lang="ru-RU"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связаны с ментальными расстройствами</a:t>
            </a: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могут развиваться на фоне:</a:t>
            </a:r>
            <a:endParaRPr lang="ru-RU"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480"/>
              </a:spcAft>
              <a:buSzPts val="1000"/>
              <a:buFont typeface="Symbol" pitchFamily="2" charset="2"/>
              <a:buChar char=""/>
              <a:tabLst>
                <a:tab pos="457200" algn="l"/>
              </a:tabLst>
            </a:pPr>
            <a:r>
              <a:rPr lang="ru-RU"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Шизофрении. Нанесение себе увечий провоцируется галлюцинациями</a:t>
            </a:r>
            <a:r>
              <a:rPr lang="en-US"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голосами.</a:t>
            </a:r>
            <a:endParaRPr lang="ru-RU" sz="28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480"/>
              </a:spcAft>
              <a:buSzPts val="1000"/>
              <a:buFont typeface="Symbol" pitchFamily="2" charset="2"/>
              <a:buChar char=""/>
              <a:tabLst>
                <a:tab pos="457200" algn="l"/>
              </a:tabLst>
            </a:pPr>
            <a:r>
              <a:rPr lang="ru-RU"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Органического поражения головного мозга. Тяжелые черепно-мозговые травмы, инфекционно-воспалительные заболевания мозга, острое нарушение кровоснабжения мозга часто осложняются психическими расстройствами.</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480"/>
              </a:spcAft>
              <a:buSzPts val="1000"/>
              <a:buFont typeface="Symbol" pitchFamily="2" charset="2"/>
              <a:buChar char=""/>
              <a:tabLst>
                <a:tab pos="457200" algn="l"/>
              </a:tabLst>
            </a:pPr>
            <a:r>
              <a:rPr lang="ru-RU"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Депрессии. Цель самотравмирования — испытать хоть какие-то эмоции.</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480"/>
              </a:spcAft>
              <a:buSzPts val="1000"/>
              <a:buFont typeface="Symbol" pitchFamily="2" charset="2"/>
              <a:buChar char=""/>
              <a:tabLst>
                <a:tab pos="457200" algn="l"/>
              </a:tabLst>
            </a:pPr>
            <a:r>
              <a:rPr lang="ru-RU"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Истерического невроза. Характерное для заболевания желание постоянно привлекать к себе внимание окружающих проявляется в форме демонстративной аутоагрессии.</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480"/>
              </a:spcAft>
              <a:buSzPts val="1000"/>
              <a:buFont typeface="Symbol" pitchFamily="2" charset="2"/>
              <a:buChar char=""/>
              <a:tabLst>
                <a:tab pos="457200" algn="l"/>
              </a:tabLst>
            </a:pPr>
            <a:r>
              <a:rPr lang="ru-RU"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Тревожных расстройств (фобических, посттравматических, генерализованных, ситуативных и т. д.). Стараясь защититься от панических атак, человек переключается на физическую боль, которую получает при нанесении телесных повреждений.</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80"/>
              </a:spcAft>
            </a:pPr>
            <a:endParaRPr lang="ru-RU" sz="3200" b="0" i="0" u="none" strike="noStrike" dirty="0">
              <a:solidFill>
                <a:srgbClr val="000000"/>
              </a:solidFill>
              <a:effectLst/>
              <a:latin typeface="Arial" panose="020B0604020202020204" pitchFamily="34" charset="0"/>
              <a:cs typeface="Arial" panose="020B0604020202020204" pitchFamily="34" charset="0"/>
            </a:endParaRPr>
          </a:p>
        </p:txBody>
      </p:sp>
      <p:sp>
        <p:nvSpPr>
          <p:cNvPr id="822" name="Freeform 23"/>
          <p:cNvSpPr/>
          <p:nvPr/>
        </p:nvSpPr>
        <p:spPr>
          <a:xfrm>
            <a:off x="14102679" y="9817726"/>
            <a:ext cx="293442" cy="276574"/>
          </a:xfrm>
          <a:custGeom>
            <a:avLst/>
            <a:gdLst/>
            <a:ahLst/>
            <a:cxnLst>
              <a:cxn ang="0">
                <a:pos x="wd2" y="hd2"/>
              </a:cxn>
              <a:cxn ang="5400000">
                <a:pos x="wd2" y="hd2"/>
              </a:cxn>
              <a:cxn ang="10800000">
                <a:pos x="wd2" y="hd2"/>
              </a:cxn>
              <a:cxn ang="16200000">
                <a:pos x="wd2" y="hd2"/>
              </a:cxn>
            </a:cxnLst>
            <a:rect l="0" t="0" r="r" b="b"/>
            <a:pathLst>
              <a:path w="21600" h="21600" extrusionOk="0">
                <a:moveTo>
                  <a:pt x="10901" y="17459"/>
                </a:moveTo>
                <a:lnTo>
                  <a:pt x="17497" y="21600"/>
                </a:lnTo>
                <a:lnTo>
                  <a:pt x="15848" y="13532"/>
                </a:lnTo>
                <a:lnTo>
                  <a:pt x="21600" y="8281"/>
                </a:lnTo>
                <a:lnTo>
                  <a:pt x="13797" y="7428"/>
                </a:lnTo>
                <a:lnTo>
                  <a:pt x="10901" y="0"/>
                </a:lnTo>
                <a:lnTo>
                  <a:pt x="7844" y="7428"/>
                </a:lnTo>
                <a:lnTo>
                  <a:pt x="0" y="8281"/>
                </a:lnTo>
                <a:lnTo>
                  <a:pt x="5993" y="13532"/>
                </a:lnTo>
                <a:lnTo>
                  <a:pt x="4143" y="21600"/>
                </a:lnTo>
                <a:lnTo>
                  <a:pt x="10901" y="17459"/>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 name="Rectangle 4">
            <a:extLst>
              <a:ext uri="{FF2B5EF4-FFF2-40B4-BE49-F238E27FC236}">
                <a16:creationId xmlns="" xmlns:a16="http://schemas.microsoft.com/office/drawing/2014/main" id="{8D04B36C-3C9D-96BA-832E-42BAC8785B93}"/>
              </a:ext>
            </a:extLst>
          </p:cNvPr>
          <p:cNvSpPr>
            <a:spLocks noChangeArrowheads="1"/>
          </p:cNvSpPr>
          <p:nvPr/>
        </p:nvSpPr>
        <p:spPr bwMode="auto">
          <a:xfrm>
            <a:off x="14396121" y="219891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Фигура">
            <a:extLst>
              <a:ext uri="{FF2B5EF4-FFF2-40B4-BE49-F238E27FC236}">
                <a16:creationId xmlns="" xmlns:a16="http://schemas.microsoft.com/office/drawing/2014/main" id="{BE453FE3-A0AA-8F1E-85D8-D8BEADE351BF}"/>
              </a:ext>
            </a:extLst>
          </p:cNvPr>
          <p:cNvSpPr/>
          <p:nvPr/>
        </p:nvSpPr>
        <p:spPr>
          <a:xfrm rot="16200000">
            <a:off x="20040575" y="4996512"/>
            <a:ext cx="5856567" cy="2307882"/>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4" name="Кружок">
            <a:extLst>
              <a:ext uri="{FF2B5EF4-FFF2-40B4-BE49-F238E27FC236}">
                <a16:creationId xmlns="" xmlns:a16="http://schemas.microsoft.com/office/drawing/2014/main" id="{01967E08-DCF9-5754-B478-DE530B6FAEA0}"/>
              </a:ext>
            </a:extLst>
          </p:cNvPr>
          <p:cNvSpPr/>
          <p:nvPr/>
        </p:nvSpPr>
        <p:spPr>
          <a:xfrm>
            <a:off x="22968858" y="11761869"/>
            <a:ext cx="626073" cy="626073"/>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16145017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9043D287-BDAA-33CC-7F32-C9187F2A1D11}"/>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796" r="11796"/>
          <a:stretch>
            <a:fillRect/>
          </a:stretch>
        </p:blipFill>
        <p:spPr>
          <a:xfrm>
            <a:off x="633413" y="4222376"/>
            <a:ext cx="5883657" cy="5885237"/>
          </a:xfrm>
          <a:prstGeom prst="ellipse">
            <a:avLst/>
          </a:prstGeom>
        </p:spPr>
      </p:pic>
      <p:pic>
        <p:nvPicPr>
          <p:cNvPr id="7" name="Рисунок 6">
            <a:extLst>
              <a:ext uri="{FF2B5EF4-FFF2-40B4-BE49-F238E27FC236}">
                <a16:creationId xmlns="" xmlns:a16="http://schemas.microsoft.com/office/drawing/2014/main" id="{D46315A7-50B6-8FC5-AE88-B5F43CD28256}"/>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321" r="321"/>
          <a:stretch>
            <a:fillRect/>
          </a:stretch>
        </p:blipFill>
        <p:spPr>
          <a:xfrm>
            <a:off x="7075488" y="7891463"/>
            <a:ext cx="5068887" cy="5068887"/>
          </a:xfrm>
          <a:prstGeom prst="ellipse">
            <a:avLst/>
          </a:prstGeom>
        </p:spPr>
      </p:pic>
      <p:sp>
        <p:nvSpPr>
          <p:cNvPr id="102" name="Фигура"/>
          <p:cNvSpPr/>
          <p:nvPr/>
        </p:nvSpPr>
        <p:spPr>
          <a:xfrm>
            <a:off x="-502680" y="-253688"/>
            <a:ext cx="13619769" cy="14223376"/>
          </a:xfrm>
          <a:custGeom>
            <a:avLst/>
            <a:gdLst/>
            <a:ahLst/>
            <a:cxnLst>
              <a:cxn ang="0">
                <a:pos x="wd2" y="hd2"/>
              </a:cxn>
              <a:cxn ang="5400000">
                <a:pos x="wd2" y="hd2"/>
              </a:cxn>
              <a:cxn ang="10800000">
                <a:pos x="wd2" y="hd2"/>
              </a:cxn>
              <a:cxn ang="16200000">
                <a:pos x="wd2" y="hd2"/>
              </a:cxn>
            </a:cxnLst>
            <a:rect l="0" t="0" r="r" b="b"/>
            <a:pathLst>
              <a:path w="20498" h="21087" extrusionOk="0">
                <a:moveTo>
                  <a:pt x="11229" y="0"/>
                </a:moveTo>
                <a:cubicBezTo>
                  <a:pt x="10248" y="0"/>
                  <a:pt x="9267" y="369"/>
                  <a:pt x="8519" y="1106"/>
                </a:cubicBezTo>
                <a:cubicBezTo>
                  <a:pt x="8251" y="1370"/>
                  <a:pt x="8033" y="1664"/>
                  <a:pt x="7861" y="1976"/>
                </a:cubicBezTo>
                <a:cubicBezTo>
                  <a:pt x="7804" y="1905"/>
                  <a:pt x="7745" y="1835"/>
                  <a:pt x="7678" y="1769"/>
                </a:cubicBezTo>
                <a:cubicBezTo>
                  <a:pt x="6789" y="894"/>
                  <a:pt x="5348" y="894"/>
                  <a:pt x="4459" y="1769"/>
                </a:cubicBezTo>
                <a:cubicBezTo>
                  <a:pt x="3570" y="2645"/>
                  <a:pt x="3570" y="4065"/>
                  <a:pt x="4459" y="4941"/>
                </a:cubicBezTo>
                <a:cubicBezTo>
                  <a:pt x="4539" y="5020"/>
                  <a:pt x="4626" y="5090"/>
                  <a:pt x="4715" y="5155"/>
                </a:cubicBezTo>
                <a:cubicBezTo>
                  <a:pt x="3638" y="5396"/>
                  <a:pt x="2616" y="5929"/>
                  <a:pt x="1778" y="6754"/>
                </a:cubicBezTo>
                <a:cubicBezTo>
                  <a:pt x="-592" y="9088"/>
                  <a:pt x="-592" y="12873"/>
                  <a:pt x="1778" y="15207"/>
                </a:cubicBezTo>
                <a:cubicBezTo>
                  <a:pt x="3976" y="17372"/>
                  <a:pt x="7441" y="17527"/>
                  <a:pt x="9822" y="15674"/>
                </a:cubicBezTo>
                <a:cubicBezTo>
                  <a:pt x="9780" y="17071"/>
                  <a:pt x="10298" y="18482"/>
                  <a:pt x="11381" y="19548"/>
                </a:cubicBezTo>
                <a:cubicBezTo>
                  <a:pt x="13464" y="21600"/>
                  <a:pt x="16842" y="21600"/>
                  <a:pt x="18925" y="19548"/>
                </a:cubicBezTo>
                <a:cubicBezTo>
                  <a:pt x="21008" y="17496"/>
                  <a:pt x="21008" y="14169"/>
                  <a:pt x="18925" y="12117"/>
                </a:cubicBezTo>
                <a:cubicBezTo>
                  <a:pt x="18052" y="11257"/>
                  <a:pt x="16950" y="10759"/>
                  <a:pt x="15813" y="10620"/>
                </a:cubicBezTo>
                <a:cubicBezTo>
                  <a:pt x="16584" y="9532"/>
                  <a:pt x="16479" y="8024"/>
                  <a:pt x="15493" y="7053"/>
                </a:cubicBezTo>
                <a:cubicBezTo>
                  <a:pt x="15089" y="6655"/>
                  <a:pt x="14594" y="6405"/>
                  <a:pt x="14074" y="6297"/>
                </a:cubicBezTo>
                <a:cubicBezTo>
                  <a:pt x="15430" y="4815"/>
                  <a:pt x="15388" y="2533"/>
                  <a:pt x="13939" y="1106"/>
                </a:cubicBezTo>
                <a:cubicBezTo>
                  <a:pt x="13191" y="369"/>
                  <a:pt x="12210" y="0"/>
                  <a:pt x="11229" y="0"/>
                </a:cubicBezTo>
                <a:close/>
                <a:moveTo>
                  <a:pt x="11229" y="943"/>
                </a:moveTo>
                <a:cubicBezTo>
                  <a:pt x="11965" y="943"/>
                  <a:pt x="12701" y="1219"/>
                  <a:pt x="13262" y="1772"/>
                </a:cubicBezTo>
                <a:cubicBezTo>
                  <a:pt x="14386" y="2879"/>
                  <a:pt x="14386" y="4672"/>
                  <a:pt x="13262" y="5779"/>
                </a:cubicBezTo>
                <a:cubicBezTo>
                  <a:pt x="12139" y="6885"/>
                  <a:pt x="10319" y="6885"/>
                  <a:pt x="9196" y="5779"/>
                </a:cubicBezTo>
                <a:cubicBezTo>
                  <a:pt x="8072" y="4672"/>
                  <a:pt x="8072" y="2879"/>
                  <a:pt x="9196" y="1772"/>
                </a:cubicBezTo>
                <a:cubicBezTo>
                  <a:pt x="9757" y="1219"/>
                  <a:pt x="10493" y="943"/>
                  <a:pt x="11229" y="943"/>
                </a:cubicBezTo>
                <a:close/>
                <a:moveTo>
                  <a:pt x="6069" y="1830"/>
                </a:moveTo>
                <a:cubicBezTo>
                  <a:pt x="6465" y="1830"/>
                  <a:pt x="6861" y="1979"/>
                  <a:pt x="7164" y="2277"/>
                </a:cubicBezTo>
                <a:cubicBezTo>
                  <a:pt x="7768" y="2873"/>
                  <a:pt x="7768" y="3839"/>
                  <a:pt x="7164" y="4434"/>
                </a:cubicBezTo>
                <a:cubicBezTo>
                  <a:pt x="6559" y="5030"/>
                  <a:pt x="5578" y="5030"/>
                  <a:pt x="4973" y="4434"/>
                </a:cubicBezTo>
                <a:cubicBezTo>
                  <a:pt x="4369" y="3839"/>
                  <a:pt x="4369" y="2873"/>
                  <a:pt x="4973" y="2277"/>
                </a:cubicBezTo>
                <a:cubicBezTo>
                  <a:pt x="5276" y="1979"/>
                  <a:pt x="5672" y="1830"/>
                  <a:pt x="6069" y="1830"/>
                </a:cubicBezTo>
                <a:close/>
                <a:moveTo>
                  <a:pt x="18553" y="3277"/>
                </a:moveTo>
                <a:cubicBezTo>
                  <a:pt x="18055" y="3277"/>
                  <a:pt x="17557" y="3464"/>
                  <a:pt x="17177" y="3838"/>
                </a:cubicBezTo>
                <a:cubicBezTo>
                  <a:pt x="16417" y="4586"/>
                  <a:pt x="16417" y="5800"/>
                  <a:pt x="17177" y="6548"/>
                </a:cubicBezTo>
                <a:cubicBezTo>
                  <a:pt x="17937" y="7297"/>
                  <a:pt x="19169" y="7297"/>
                  <a:pt x="19929" y="6548"/>
                </a:cubicBezTo>
                <a:cubicBezTo>
                  <a:pt x="20689" y="5800"/>
                  <a:pt x="20689" y="4586"/>
                  <a:pt x="19929" y="3838"/>
                </a:cubicBezTo>
                <a:cubicBezTo>
                  <a:pt x="19549" y="3464"/>
                  <a:pt x="19051" y="3277"/>
                  <a:pt x="18553" y="3277"/>
                </a:cubicBezTo>
                <a:close/>
                <a:moveTo>
                  <a:pt x="18553" y="3888"/>
                </a:moveTo>
                <a:cubicBezTo>
                  <a:pt x="18893" y="3888"/>
                  <a:pt x="19232" y="4015"/>
                  <a:pt x="19490" y="4270"/>
                </a:cubicBezTo>
                <a:cubicBezTo>
                  <a:pt x="20008" y="4780"/>
                  <a:pt x="20008" y="5607"/>
                  <a:pt x="19490" y="6117"/>
                </a:cubicBezTo>
                <a:cubicBezTo>
                  <a:pt x="18973" y="6626"/>
                  <a:pt x="18133" y="6626"/>
                  <a:pt x="17616" y="6117"/>
                </a:cubicBezTo>
                <a:cubicBezTo>
                  <a:pt x="17098" y="5607"/>
                  <a:pt x="17098" y="4780"/>
                  <a:pt x="17616" y="4270"/>
                </a:cubicBezTo>
                <a:cubicBezTo>
                  <a:pt x="17874" y="4015"/>
                  <a:pt x="18214" y="3888"/>
                  <a:pt x="18553" y="3888"/>
                </a:cubicBezTo>
                <a:close/>
                <a:moveTo>
                  <a:pt x="6069" y="6179"/>
                </a:moveTo>
                <a:cubicBezTo>
                  <a:pt x="7316" y="6179"/>
                  <a:pt x="8563" y="6648"/>
                  <a:pt x="9515" y="7585"/>
                </a:cubicBezTo>
                <a:cubicBezTo>
                  <a:pt x="11419" y="9461"/>
                  <a:pt x="11419" y="12501"/>
                  <a:pt x="9515" y="14376"/>
                </a:cubicBezTo>
                <a:cubicBezTo>
                  <a:pt x="7611" y="16252"/>
                  <a:pt x="4525" y="16252"/>
                  <a:pt x="2621" y="14376"/>
                </a:cubicBezTo>
                <a:cubicBezTo>
                  <a:pt x="718" y="12501"/>
                  <a:pt x="718" y="9461"/>
                  <a:pt x="2621" y="7585"/>
                </a:cubicBezTo>
                <a:cubicBezTo>
                  <a:pt x="3573" y="6648"/>
                  <a:pt x="4821" y="6179"/>
                  <a:pt x="6069" y="6179"/>
                </a:cubicBezTo>
                <a:close/>
                <a:moveTo>
                  <a:pt x="13490" y="7070"/>
                </a:moveTo>
                <a:cubicBezTo>
                  <a:pt x="13998" y="7070"/>
                  <a:pt x="14507" y="7261"/>
                  <a:pt x="14895" y="7643"/>
                </a:cubicBezTo>
                <a:cubicBezTo>
                  <a:pt x="15671" y="8407"/>
                  <a:pt x="15671" y="9647"/>
                  <a:pt x="14895" y="10412"/>
                </a:cubicBezTo>
                <a:cubicBezTo>
                  <a:pt x="14119" y="11176"/>
                  <a:pt x="12860" y="11176"/>
                  <a:pt x="12084" y="10412"/>
                </a:cubicBezTo>
                <a:cubicBezTo>
                  <a:pt x="11308" y="9647"/>
                  <a:pt x="11308" y="8407"/>
                  <a:pt x="12084" y="7643"/>
                </a:cubicBezTo>
                <a:cubicBezTo>
                  <a:pt x="12472" y="7261"/>
                  <a:pt x="12981" y="7070"/>
                  <a:pt x="13490" y="7070"/>
                </a:cubicBezTo>
                <a:close/>
                <a:moveTo>
                  <a:pt x="15153" y="11700"/>
                </a:moveTo>
                <a:cubicBezTo>
                  <a:pt x="16227" y="11700"/>
                  <a:pt x="17300" y="12104"/>
                  <a:pt x="18119" y="12911"/>
                </a:cubicBezTo>
                <a:cubicBezTo>
                  <a:pt x="19758" y="14525"/>
                  <a:pt x="19758" y="17142"/>
                  <a:pt x="18119" y="18756"/>
                </a:cubicBezTo>
                <a:cubicBezTo>
                  <a:pt x="16481" y="20369"/>
                  <a:pt x="13825" y="20369"/>
                  <a:pt x="12187" y="18756"/>
                </a:cubicBezTo>
                <a:cubicBezTo>
                  <a:pt x="10549" y="17142"/>
                  <a:pt x="10549" y="14525"/>
                  <a:pt x="12187" y="12911"/>
                </a:cubicBezTo>
                <a:cubicBezTo>
                  <a:pt x="13006" y="12104"/>
                  <a:pt x="14080" y="11700"/>
                  <a:pt x="15153" y="11700"/>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05" name="Группа"/>
          <p:cNvGrpSpPr/>
          <p:nvPr/>
        </p:nvGrpSpPr>
        <p:grpSpPr>
          <a:xfrm>
            <a:off x="13117089" y="980549"/>
            <a:ext cx="10953146" cy="14375106"/>
            <a:chOff x="-154396" y="-9883044"/>
            <a:chExt cx="9699093" cy="18138195"/>
          </a:xfrm>
        </p:grpSpPr>
        <p:sp>
          <p:nvSpPr>
            <p:cNvPr id="103" name="Title text slide"/>
            <p:cNvSpPr txBox="1"/>
            <p:nvPr/>
          </p:nvSpPr>
          <p:spPr>
            <a:xfrm>
              <a:off x="-154396" y="-9883044"/>
              <a:ext cx="9699093" cy="10648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6000" b="1" dirty="0">
                  <a:latin typeface="Arial" panose="020B0604020202020204" pitchFamily="34" charset="0"/>
                  <a:cs typeface="Arial" panose="020B0604020202020204" pitchFamily="34" charset="0"/>
                </a:rPr>
                <a:t>РАССТРОЙСТВА ЛИЧНОСТИ</a:t>
              </a:r>
              <a:endParaRPr sz="6000" b="1" dirty="0">
                <a:latin typeface="Arial" panose="020B0604020202020204" pitchFamily="34" charset="0"/>
                <a:cs typeface="Arial" panose="020B0604020202020204" pitchFamily="34" charset="0"/>
              </a:endParaRPr>
            </a:p>
          </p:txBody>
        </p:sp>
        <p:sp>
          <p:nvSpPr>
            <p:cNvPr id="104" name="Lorem ipsum dolor sit amet, consectetur adipisg elit, sed do eiusmod tempor incididunt ut labore et dolore magna aliqua. Ut enim ad minim vem, quis nostrud exercitation ullamco laboris nisi ut aliquip ex ea commo consequat. Duis aute irure dolor in reprehenderit in voluptate in velit esse cillum dolore eu fugiat nulla pariatur. Excepteur sint occaecat cupidatat non proident, sunt in culpa qui officia deserunt qui mollit anim id est natus error sit voluptatem accusantium doloue"/>
            <p:cNvSpPr txBox="1"/>
            <p:nvPr/>
          </p:nvSpPr>
          <p:spPr>
            <a:xfrm>
              <a:off x="340087" y="-7507641"/>
              <a:ext cx="8921559" cy="157627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r>
                <a:rPr lang="ru-RU" sz="3200" dirty="0">
                  <a:solidFill>
                    <a:schemeClr val="tx1"/>
                  </a:solidFill>
                  <a:latin typeface="Arial" panose="020B0604020202020204" pitchFamily="34" charset="0"/>
                  <a:cs typeface="Arial" panose="020B0604020202020204" pitchFamily="34" charset="0"/>
                </a:rPr>
                <a:t>Этот блок включает различные состояния и модели поведения клинической значимости</a:t>
              </a:r>
              <a:r>
                <a:rPr lang="en-US" sz="3200" dirty="0">
                  <a:solidFill>
                    <a:schemeClr val="tx1"/>
                  </a:solidFill>
                  <a:latin typeface="Arial" panose="020B0604020202020204" pitchFamily="34" charset="0"/>
                  <a:cs typeface="Arial" panose="020B0604020202020204" pitchFamily="34" charset="0"/>
                </a:rPr>
                <a:t>, </a:t>
              </a:r>
              <a:r>
                <a:rPr lang="ru-RU" sz="3200" dirty="0">
                  <a:solidFill>
                    <a:schemeClr val="tx1"/>
                  </a:solidFill>
                  <a:latin typeface="Arial" panose="020B0604020202020204" pitchFamily="34" charset="0"/>
                  <a:cs typeface="Arial" panose="020B0604020202020204" pitchFamily="34" charset="0"/>
                </a:rPr>
                <a:t>имеющие тенденцию к </a:t>
              </a:r>
              <a:r>
                <a:rPr lang="ru-RU" sz="3200" dirty="0" smtClean="0">
                  <a:solidFill>
                    <a:schemeClr val="tx1"/>
                  </a:solidFill>
                  <a:latin typeface="Arial" panose="020B0604020202020204" pitchFamily="34" charset="0"/>
                  <a:cs typeface="Arial" panose="020B0604020202020204" pitchFamily="34" charset="0"/>
                </a:rPr>
                <a:t>устойчивости </a:t>
              </a:r>
              <a:r>
                <a:rPr lang="ru-RU" sz="3200" dirty="0">
                  <a:solidFill>
                    <a:schemeClr val="tx1"/>
                  </a:solidFill>
                  <a:latin typeface="Arial" panose="020B0604020202020204" pitchFamily="34" charset="0"/>
                  <a:cs typeface="Arial" panose="020B0604020202020204" pitchFamily="34" charset="0"/>
                </a:rPr>
                <a:t>и возникающие как выражение характерного образа жизни индивида и его взаимоотношений с окружающими</a:t>
              </a:r>
              <a:r>
                <a:rPr lang="en-US" sz="3200" dirty="0">
                  <a:solidFill>
                    <a:schemeClr val="tx1"/>
                  </a:solidFill>
                  <a:latin typeface="Arial" panose="020B0604020202020204" pitchFamily="34" charset="0"/>
                  <a:cs typeface="Arial" panose="020B0604020202020204" pitchFamily="34" charset="0"/>
                </a:rPr>
                <a:t>. </a:t>
              </a:r>
              <a:endParaRPr lang="ru-RU" sz="3200" dirty="0">
                <a:solidFill>
                  <a:schemeClr val="tx1"/>
                </a:solidFill>
                <a:latin typeface="Arial" panose="020B0604020202020204" pitchFamily="34" charset="0"/>
                <a:cs typeface="Arial" panose="020B0604020202020204" pitchFamily="34" charset="0"/>
              </a:endParaRPr>
            </a:p>
            <a:p>
              <a:pPr algn="ctr"/>
              <a:r>
                <a:rPr lang="ru-RU" sz="3200" b="1" dirty="0">
                  <a:solidFill>
                    <a:schemeClr val="tx1"/>
                  </a:solidFill>
                  <a:latin typeface="Arial" panose="020B0604020202020204" pitchFamily="34" charset="0"/>
                  <a:cs typeface="Arial" panose="020B0604020202020204" pitchFamily="34" charset="0"/>
                </a:rPr>
                <a:t>КЛАСТЕР А:</a:t>
              </a:r>
            </a:p>
            <a:p>
              <a:pPr marL="457200" indent="-457200">
                <a:buFont typeface="Arial" panose="020B0604020202020204" pitchFamily="34" charset="0"/>
                <a:buChar char="•"/>
              </a:pPr>
              <a:r>
                <a:rPr lang="ru-RU" sz="3200" dirty="0">
                  <a:solidFill>
                    <a:schemeClr val="tx1"/>
                  </a:solidFill>
                  <a:latin typeface="Arial" panose="020B0604020202020204" pitchFamily="34" charset="0"/>
                  <a:cs typeface="Arial" panose="020B0604020202020204" pitchFamily="34" charset="0"/>
                </a:rPr>
                <a:t>Параноидное</a:t>
              </a:r>
              <a:r>
                <a:rPr lang="en-US" sz="3200" dirty="0">
                  <a:solidFill>
                    <a:schemeClr val="tx1"/>
                  </a:solidFill>
                  <a:latin typeface="Arial" panose="020B0604020202020204" pitchFamily="34" charset="0"/>
                  <a:cs typeface="Arial" panose="020B0604020202020204" pitchFamily="34" charset="0"/>
                </a:rPr>
                <a:t>, </a:t>
              </a:r>
              <a:r>
                <a:rPr lang="ru-RU" sz="3200" dirty="0">
                  <a:solidFill>
                    <a:schemeClr val="tx1"/>
                  </a:solidFill>
                  <a:latin typeface="Arial" panose="020B0604020202020204" pitchFamily="34" charset="0"/>
                  <a:cs typeface="Arial" panose="020B0604020202020204" pitchFamily="34" charset="0"/>
                </a:rPr>
                <a:t>шизоидное</a:t>
              </a:r>
              <a:r>
                <a:rPr lang="en-US" sz="3200" dirty="0">
                  <a:solidFill>
                    <a:schemeClr val="tx1"/>
                  </a:solidFill>
                  <a:latin typeface="Arial" panose="020B0604020202020204" pitchFamily="34" charset="0"/>
                  <a:cs typeface="Arial" panose="020B0604020202020204" pitchFamily="34" charset="0"/>
                </a:rPr>
                <a:t>, </a:t>
              </a:r>
              <a:r>
                <a:rPr lang="ru-RU" sz="3200" dirty="0">
                  <a:solidFill>
                    <a:schemeClr val="tx1"/>
                  </a:solidFill>
                  <a:latin typeface="Arial" panose="020B0604020202020204" pitchFamily="34" charset="0"/>
                  <a:cs typeface="Arial" panose="020B0604020202020204" pitchFamily="34" charset="0"/>
                </a:rPr>
                <a:t>шизотипическое</a:t>
              </a:r>
            </a:p>
            <a:p>
              <a:pPr algn="ctr"/>
              <a:r>
                <a:rPr lang="ru-RU" sz="3200" b="1" dirty="0">
                  <a:solidFill>
                    <a:schemeClr val="tx1"/>
                  </a:solidFill>
                  <a:latin typeface="Arial" panose="020B0604020202020204" pitchFamily="34" charset="0"/>
                  <a:cs typeface="Arial" panose="020B0604020202020204" pitchFamily="34" charset="0"/>
                </a:rPr>
                <a:t>КЛАСТЕР В:</a:t>
              </a:r>
            </a:p>
            <a:p>
              <a:pPr marL="457200" indent="-457200">
                <a:buFont typeface="Arial" panose="020B0604020202020204" pitchFamily="34" charset="0"/>
                <a:buChar char="•"/>
              </a:pPr>
              <a:r>
                <a:rPr lang="ru-RU" sz="3200" dirty="0">
                  <a:solidFill>
                    <a:schemeClr val="tx1"/>
                  </a:solidFill>
                  <a:latin typeface="Arial" panose="020B0604020202020204" pitchFamily="34" charset="0"/>
                  <a:cs typeface="Arial" panose="020B0604020202020204" pitchFamily="34" charset="0"/>
                </a:rPr>
                <a:t>Антисоциальное</a:t>
              </a:r>
              <a:r>
                <a:rPr lang="en-US" sz="3200" dirty="0">
                  <a:solidFill>
                    <a:schemeClr val="tx1"/>
                  </a:solidFill>
                  <a:latin typeface="Arial" panose="020B0604020202020204" pitchFamily="34" charset="0"/>
                  <a:cs typeface="Arial" panose="020B0604020202020204" pitchFamily="34" charset="0"/>
                </a:rPr>
                <a:t>, </a:t>
              </a:r>
              <a:r>
                <a:rPr lang="ru-RU" sz="3200" dirty="0">
                  <a:solidFill>
                    <a:schemeClr val="tx1"/>
                  </a:solidFill>
                  <a:latin typeface="Arial" panose="020B0604020202020204" pitchFamily="34" charset="0"/>
                  <a:cs typeface="Arial" panose="020B0604020202020204" pitchFamily="34" charset="0"/>
                </a:rPr>
                <a:t>пограничное</a:t>
              </a:r>
              <a:r>
                <a:rPr lang="en-US" sz="3200" dirty="0">
                  <a:solidFill>
                    <a:schemeClr val="tx1"/>
                  </a:solidFill>
                  <a:latin typeface="Arial" panose="020B0604020202020204" pitchFamily="34" charset="0"/>
                  <a:cs typeface="Arial" panose="020B0604020202020204" pitchFamily="34" charset="0"/>
                </a:rPr>
                <a:t>,</a:t>
              </a:r>
              <a:r>
                <a:rPr lang="ru-RU" sz="3200" dirty="0">
                  <a:solidFill>
                    <a:schemeClr val="tx1"/>
                  </a:solidFill>
                  <a:latin typeface="Arial" panose="020B0604020202020204" pitchFamily="34" charset="0"/>
                  <a:cs typeface="Arial" panose="020B0604020202020204" pitchFamily="34" charset="0"/>
                </a:rPr>
                <a:t> истерическое</a:t>
              </a:r>
              <a:r>
                <a:rPr lang="en-US" sz="3200" dirty="0">
                  <a:solidFill>
                    <a:schemeClr val="tx1"/>
                  </a:solidFill>
                  <a:latin typeface="Arial" panose="020B0604020202020204" pitchFamily="34" charset="0"/>
                  <a:cs typeface="Arial" panose="020B0604020202020204" pitchFamily="34" charset="0"/>
                </a:rPr>
                <a:t>, </a:t>
              </a:r>
              <a:r>
                <a:rPr lang="ru-RU" sz="3200" dirty="0">
                  <a:solidFill>
                    <a:schemeClr val="tx1"/>
                  </a:solidFill>
                  <a:latin typeface="Arial" panose="020B0604020202020204" pitchFamily="34" charset="0"/>
                  <a:cs typeface="Arial" panose="020B0604020202020204" pitchFamily="34" charset="0"/>
                </a:rPr>
                <a:t>нарциссическое</a:t>
              </a:r>
            </a:p>
            <a:p>
              <a:pPr algn="ctr"/>
              <a:r>
                <a:rPr lang="ru-RU" sz="3200" b="1" dirty="0">
                  <a:solidFill>
                    <a:schemeClr val="tx1"/>
                  </a:solidFill>
                  <a:latin typeface="Arial" panose="020B0604020202020204" pitchFamily="34" charset="0"/>
                  <a:cs typeface="Arial" panose="020B0604020202020204" pitchFamily="34" charset="0"/>
                </a:rPr>
                <a:t>КЛАСТЕР С:</a:t>
              </a:r>
            </a:p>
            <a:p>
              <a:pPr marL="457200" indent="-457200">
                <a:buFont typeface="Arial" panose="020B0604020202020204" pitchFamily="34" charset="0"/>
                <a:buChar char="•"/>
              </a:pPr>
              <a:r>
                <a:rPr lang="ru-RU" sz="3200" dirty="0">
                  <a:solidFill>
                    <a:schemeClr val="tx1"/>
                  </a:solidFill>
                  <a:latin typeface="Arial" panose="020B0604020202020204" pitchFamily="34" charset="0"/>
                  <a:cs typeface="Arial" panose="020B0604020202020204" pitchFamily="34" charset="0"/>
                </a:rPr>
                <a:t>Избегающее</a:t>
              </a:r>
              <a:r>
                <a:rPr lang="en-US" sz="3200" dirty="0">
                  <a:solidFill>
                    <a:schemeClr val="tx1"/>
                  </a:solidFill>
                  <a:latin typeface="Arial" panose="020B0604020202020204" pitchFamily="34" charset="0"/>
                  <a:cs typeface="Arial" panose="020B0604020202020204" pitchFamily="34" charset="0"/>
                </a:rPr>
                <a:t>, </a:t>
              </a:r>
              <a:r>
                <a:rPr lang="ru-RU" sz="3200" dirty="0">
                  <a:solidFill>
                    <a:schemeClr val="tx1"/>
                  </a:solidFill>
                  <a:latin typeface="Arial" panose="020B0604020202020204" pitchFamily="34" charset="0"/>
                  <a:cs typeface="Arial" panose="020B0604020202020204" pitchFamily="34" charset="0"/>
                </a:rPr>
                <a:t>зависимое</a:t>
              </a:r>
              <a:r>
                <a:rPr lang="en-US" sz="3200" dirty="0">
                  <a:solidFill>
                    <a:schemeClr val="tx1"/>
                  </a:solidFill>
                  <a:latin typeface="Arial" panose="020B0604020202020204" pitchFamily="34" charset="0"/>
                  <a:cs typeface="Arial" panose="020B0604020202020204" pitchFamily="34" charset="0"/>
                </a:rPr>
                <a:t>, </a:t>
              </a:r>
              <a:r>
                <a:rPr lang="ru-RU" sz="3200" dirty="0" smtClean="0">
                  <a:solidFill>
                    <a:schemeClr val="tx1"/>
                  </a:solidFill>
                  <a:latin typeface="Arial" panose="020B0604020202020204" pitchFamily="34" charset="0"/>
                  <a:cs typeface="Arial" panose="020B0604020202020204" pitchFamily="34" charset="0"/>
                </a:rPr>
                <a:t>ананкастное.</a:t>
              </a:r>
              <a:endParaRPr lang="ru-RU" sz="3200" dirty="0">
                <a:solidFill>
                  <a:schemeClr val="tx1"/>
                </a:solidFill>
                <a:latin typeface="Arial" panose="020B0604020202020204" pitchFamily="34" charset="0"/>
                <a:cs typeface="Arial" panose="020B0604020202020204" pitchFamily="34" charset="0"/>
              </a:endParaRPr>
            </a:p>
            <a:p>
              <a:endParaRPr lang="ru-RU" sz="3200" b="1" dirty="0">
                <a:solidFill>
                  <a:schemeClr val="tx1"/>
                </a:solidFill>
                <a:latin typeface="Arial" panose="020B0604020202020204" pitchFamily="34" charset="0"/>
                <a:cs typeface="Arial" panose="020B0604020202020204" pitchFamily="34" charset="0"/>
              </a:endParaRPr>
            </a:p>
            <a:p>
              <a:endParaRPr lang="ru-RU" dirty="0"/>
            </a:p>
            <a:p>
              <a:endParaRPr lang="ru-RU" dirty="0"/>
            </a:p>
            <a:p>
              <a:endParaRPr lang="ru-RU" dirty="0"/>
            </a:p>
            <a:p>
              <a:endParaRPr dirty="0"/>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Freeform 23"/>
          <p:cNvSpPr/>
          <p:nvPr/>
        </p:nvSpPr>
        <p:spPr>
          <a:xfrm>
            <a:off x="4603080" y="5621799"/>
            <a:ext cx="293442" cy="276574"/>
          </a:xfrm>
          <a:custGeom>
            <a:avLst/>
            <a:gdLst/>
            <a:ahLst/>
            <a:cxnLst>
              <a:cxn ang="0">
                <a:pos x="wd2" y="hd2"/>
              </a:cxn>
              <a:cxn ang="5400000">
                <a:pos x="wd2" y="hd2"/>
              </a:cxn>
              <a:cxn ang="10800000">
                <a:pos x="wd2" y="hd2"/>
              </a:cxn>
              <a:cxn ang="16200000">
                <a:pos x="wd2" y="hd2"/>
              </a:cxn>
            </a:cxnLst>
            <a:rect l="0" t="0" r="r" b="b"/>
            <a:pathLst>
              <a:path w="21600" h="21600" extrusionOk="0">
                <a:moveTo>
                  <a:pt x="10901" y="17459"/>
                </a:moveTo>
                <a:lnTo>
                  <a:pt x="17497" y="21600"/>
                </a:lnTo>
                <a:lnTo>
                  <a:pt x="15848" y="13532"/>
                </a:lnTo>
                <a:lnTo>
                  <a:pt x="21600" y="8281"/>
                </a:lnTo>
                <a:lnTo>
                  <a:pt x="13797" y="7428"/>
                </a:lnTo>
                <a:lnTo>
                  <a:pt x="10901" y="0"/>
                </a:lnTo>
                <a:lnTo>
                  <a:pt x="7844" y="7428"/>
                </a:lnTo>
                <a:lnTo>
                  <a:pt x="0" y="8281"/>
                </a:lnTo>
                <a:lnTo>
                  <a:pt x="5993" y="13532"/>
                </a:lnTo>
                <a:lnTo>
                  <a:pt x="4143" y="21600"/>
                </a:lnTo>
                <a:lnTo>
                  <a:pt x="10901" y="17459"/>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814" name="Кружок"/>
          <p:cNvSpPr/>
          <p:nvPr/>
        </p:nvSpPr>
        <p:spPr>
          <a:xfrm>
            <a:off x="8145164" y="8787149"/>
            <a:ext cx="626073" cy="626073"/>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19" name="Lorem ipsum sed dolor sit sed amet, consectetur adipiscing elit, sed do eiusmod tempor incididunt ut labore et dolore magna aliqua. Ut proideenim ad minim veniam, laboris quis proident nostrud exercitation ullamco laboris nisi ut aliquip ex ea commo ut consequat. Duis aute irure dolor in"/>
          <p:cNvSpPr txBox="1"/>
          <p:nvPr/>
        </p:nvSpPr>
        <p:spPr>
          <a:xfrm>
            <a:off x="10711544" y="1850064"/>
            <a:ext cx="12850206" cy="97971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r>
              <a:rPr lang="ru-RU" sz="5400" b="1" i="0" u="none" strike="noStrike" dirty="0">
                <a:solidFill>
                  <a:srgbClr val="000000"/>
                </a:solidFill>
                <a:effectLst/>
                <a:latin typeface="Arial" panose="020B0604020202020204" pitchFamily="34" charset="0"/>
                <a:cs typeface="Arial" panose="020B0604020202020204" pitchFamily="34" charset="0"/>
              </a:rPr>
              <a:t>Подростки остро нуждаются в</a:t>
            </a:r>
            <a:r>
              <a:rPr lang="en-US" sz="5400" b="1" i="0" u="none" strike="noStrike" dirty="0">
                <a:solidFill>
                  <a:srgbClr val="000000"/>
                </a:solidFill>
                <a:effectLst/>
                <a:latin typeface="Arial" panose="020B0604020202020204" pitchFamily="34" charset="0"/>
                <a:cs typeface="Arial" panose="020B0604020202020204" pitchFamily="34" charset="0"/>
              </a:rPr>
              <a:t> </a:t>
            </a:r>
            <a:r>
              <a:rPr lang="ru-RU" sz="5400" b="1" i="0" u="none" strike="noStrike" dirty="0">
                <a:solidFill>
                  <a:srgbClr val="000000"/>
                </a:solidFill>
                <a:effectLst/>
                <a:latin typeface="Arial" panose="020B0604020202020204" pitchFamily="34" charset="0"/>
                <a:cs typeface="Arial" panose="020B0604020202020204" pitchFamily="34" charset="0"/>
              </a:rPr>
              <a:t>поддержке семьи</a:t>
            </a:r>
          </a:p>
          <a:p>
            <a:pPr algn="l"/>
            <a:endParaRPr lang="ru-RU" sz="2800" b="0" i="0" u="none" strike="noStrike" dirty="0">
              <a:solidFill>
                <a:srgbClr val="000000"/>
              </a:solidFill>
              <a:effectLst/>
              <a:latin typeface="HSE Sans"/>
            </a:endParaRPr>
          </a:p>
          <a:p>
            <a:pPr algn="ctr"/>
            <a:r>
              <a:rPr lang="ru-RU" sz="2800" b="0" i="0" u="none" strike="noStrike" dirty="0">
                <a:solidFill>
                  <a:srgbClr val="000000"/>
                </a:solidFill>
                <a:effectLst/>
                <a:latin typeface="Arial" panose="020B0604020202020204" pitchFamily="34" charset="0"/>
                <a:cs typeface="Arial" panose="020B0604020202020204" pitchFamily="34" charset="0"/>
              </a:rPr>
              <a:t>Взрослея, дети так или иначе дистанцируются от родителей. С одной стороны, подросток «дрейфует» в сторону сверстников (друзей, одноклассников), ищет у них поддержки. Общение вне семьи происходит все чаще. С другой стороны, повзрослевший ребенок уходит в себя, пытается держать близких на расстоянии, яростно отстаивает «свою» территорию и свободу. Контроль со стороны родителей он </a:t>
            </a:r>
            <a:r>
              <a:rPr lang="ru-RU" sz="2800" b="0" i="0" u="none" strike="noStrike" dirty="0" smtClean="0">
                <a:solidFill>
                  <a:srgbClr val="000000"/>
                </a:solidFill>
                <a:effectLst/>
                <a:latin typeface="Arial" panose="020B0604020202020204" pitchFamily="34" charset="0"/>
                <a:cs typeface="Arial" panose="020B0604020202020204" pitchFamily="34" charset="0"/>
              </a:rPr>
              <a:t>встречает</a:t>
            </a:r>
            <a:br>
              <a:rPr lang="ru-RU" sz="2800" b="0" i="0" u="none" strike="noStrike" dirty="0" smtClean="0">
                <a:solidFill>
                  <a:srgbClr val="000000"/>
                </a:solidFill>
                <a:effectLst/>
                <a:latin typeface="Arial" panose="020B0604020202020204" pitchFamily="34" charset="0"/>
                <a:cs typeface="Arial" panose="020B0604020202020204" pitchFamily="34" charset="0"/>
              </a:rPr>
            </a:br>
            <a:r>
              <a:rPr lang="ru-RU" sz="2800" b="0" i="0" u="none" strike="noStrike" dirty="0" smtClean="0">
                <a:solidFill>
                  <a:srgbClr val="000000"/>
                </a:solidFill>
                <a:effectLst/>
                <a:latin typeface="Arial" panose="020B0604020202020204" pitchFamily="34" charset="0"/>
                <a:cs typeface="Arial" panose="020B0604020202020204" pitchFamily="34" charset="0"/>
              </a:rPr>
              <a:t>в </a:t>
            </a:r>
            <a:r>
              <a:rPr lang="ru-RU" sz="2800" b="0" i="0" u="none" strike="noStrike" dirty="0">
                <a:solidFill>
                  <a:srgbClr val="000000"/>
                </a:solidFill>
                <a:effectLst/>
                <a:latin typeface="Arial" panose="020B0604020202020204" pitchFamily="34" charset="0"/>
                <a:cs typeface="Arial" panose="020B0604020202020204" pitchFamily="34" charset="0"/>
              </a:rPr>
              <a:t>штыки. Это происходит отнюдь не только с «трудными» подростками, </a:t>
            </a:r>
            <a:r>
              <a:rPr lang="ru-RU" sz="2800" b="0" i="0" u="none" strike="noStrike" dirty="0" smtClean="0">
                <a:solidFill>
                  <a:srgbClr val="000000"/>
                </a:solidFill>
                <a:effectLst/>
                <a:latin typeface="Arial" panose="020B0604020202020204" pitchFamily="34" charset="0"/>
                <a:cs typeface="Arial" panose="020B0604020202020204" pitchFamily="34" charset="0"/>
              </a:rPr>
              <a:t/>
            </a:r>
            <a:br>
              <a:rPr lang="ru-RU" sz="2800" b="0" i="0" u="none" strike="noStrike" dirty="0" smtClean="0">
                <a:solidFill>
                  <a:srgbClr val="000000"/>
                </a:solidFill>
                <a:effectLst/>
                <a:latin typeface="Arial" panose="020B0604020202020204" pitchFamily="34" charset="0"/>
                <a:cs typeface="Arial" panose="020B0604020202020204" pitchFamily="34" charset="0"/>
              </a:rPr>
            </a:br>
            <a:r>
              <a:rPr lang="ru-RU" sz="2800" b="0" i="0" u="none" strike="noStrike" dirty="0" smtClean="0">
                <a:solidFill>
                  <a:srgbClr val="000000"/>
                </a:solidFill>
                <a:effectLst/>
                <a:latin typeface="Arial" panose="020B0604020202020204" pitchFamily="34" charset="0"/>
                <a:cs typeface="Arial" panose="020B0604020202020204" pitchFamily="34" charset="0"/>
              </a:rPr>
              <a:t>но </a:t>
            </a:r>
            <a:r>
              <a:rPr lang="ru-RU" sz="2800" b="0" i="0" u="none" strike="noStrike" dirty="0">
                <a:solidFill>
                  <a:srgbClr val="000000"/>
                </a:solidFill>
                <a:effectLst/>
                <a:latin typeface="Arial" panose="020B0604020202020204" pitchFamily="34" charset="0"/>
                <a:cs typeface="Arial" panose="020B0604020202020204" pitchFamily="34" charset="0"/>
              </a:rPr>
              <a:t>с большинством тинейджеров.</a:t>
            </a:r>
          </a:p>
          <a:p>
            <a:pPr algn="ctr"/>
            <a:r>
              <a:rPr lang="ru-RU" sz="2800" b="0" i="0" u="none" strike="noStrike" dirty="0">
                <a:solidFill>
                  <a:srgbClr val="000000"/>
                </a:solidFill>
                <a:effectLst/>
                <a:latin typeface="Arial" panose="020B0604020202020204" pitchFamily="34" charset="0"/>
                <a:cs typeface="Arial" panose="020B0604020202020204" pitchFamily="34" charset="0"/>
              </a:rPr>
              <a:t>При всей дистанции с </a:t>
            </a:r>
            <a:r>
              <a:rPr lang="ru-RU" sz="2800" b="0" i="0" u="none" strike="noStrike" dirty="0" smtClean="0">
                <a:solidFill>
                  <a:srgbClr val="000000"/>
                </a:solidFill>
                <a:effectLst/>
                <a:latin typeface="Arial" panose="020B0604020202020204" pitchFamily="34" charset="0"/>
                <a:cs typeface="Arial" panose="020B0604020202020204" pitchFamily="34" charset="0"/>
              </a:rPr>
              <a:t>родителями </a:t>
            </a:r>
            <a:r>
              <a:rPr lang="ru-RU" sz="2800" b="0" i="0" u="none" strike="noStrike" dirty="0">
                <a:solidFill>
                  <a:srgbClr val="000000"/>
                </a:solidFill>
                <a:effectLst/>
                <a:latin typeface="Arial" panose="020B0604020202020204" pitchFamily="34" charset="0"/>
                <a:cs typeface="Arial" panose="020B0604020202020204" pitchFamily="34" charset="0"/>
              </a:rPr>
              <a:t>подросток внутренне остро </a:t>
            </a:r>
            <a:r>
              <a:rPr lang="ru-RU" sz="2800" b="0" i="0" u="none" strike="noStrike" dirty="0" smtClean="0">
                <a:solidFill>
                  <a:srgbClr val="000000"/>
                </a:solidFill>
                <a:effectLst/>
                <a:latin typeface="Arial" panose="020B0604020202020204" pitchFamily="34" charset="0"/>
                <a:cs typeface="Arial" panose="020B0604020202020204" pitchFamily="34" charset="0"/>
              </a:rPr>
              <a:t>нуждается</a:t>
            </a:r>
            <a:br>
              <a:rPr lang="ru-RU" sz="2800" b="0" i="0" u="none" strike="noStrike" dirty="0" smtClean="0">
                <a:solidFill>
                  <a:srgbClr val="000000"/>
                </a:solidFill>
                <a:effectLst/>
                <a:latin typeface="Arial" panose="020B0604020202020204" pitchFamily="34" charset="0"/>
                <a:cs typeface="Arial" panose="020B0604020202020204" pitchFamily="34" charset="0"/>
              </a:rPr>
            </a:br>
            <a:r>
              <a:rPr lang="ru-RU" sz="2800" b="0" i="0" u="none" strike="noStrike" dirty="0" smtClean="0">
                <a:solidFill>
                  <a:srgbClr val="000000"/>
                </a:solidFill>
                <a:effectLst/>
                <a:latin typeface="Arial" panose="020B0604020202020204" pitchFamily="34" charset="0"/>
                <a:cs typeface="Arial" panose="020B0604020202020204" pitchFamily="34" charset="0"/>
              </a:rPr>
              <a:t>в </a:t>
            </a:r>
            <a:r>
              <a:rPr lang="ru-RU" sz="2800" b="0" i="0" u="none" strike="noStrike" dirty="0">
                <a:solidFill>
                  <a:srgbClr val="000000"/>
                </a:solidFill>
                <a:effectLst/>
                <a:latin typeface="Arial" panose="020B0604020202020204" pitchFamily="34" charset="0"/>
                <a:cs typeface="Arial" panose="020B0604020202020204" pitchFamily="34" charset="0"/>
              </a:rPr>
              <a:t>их поддержке. </a:t>
            </a:r>
            <a:r>
              <a:rPr lang="ru-RU" sz="2800" b="0" i="0" u="none" strike="noStrike" dirty="0" smtClean="0">
                <a:solidFill>
                  <a:srgbClr val="000000"/>
                </a:solidFill>
                <a:effectLst/>
                <a:latin typeface="Arial" panose="020B0604020202020204" pitchFamily="34" charset="0"/>
                <a:cs typeface="Arial" panose="020B0604020202020204" pitchFamily="34" charset="0"/>
              </a:rPr>
              <a:t>Ему </a:t>
            </a:r>
            <a:r>
              <a:rPr lang="ru-RU" sz="2800" b="0" i="0" u="none" strike="noStrike" dirty="0">
                <a:solidFill>
                  <a:srgbClr val="000000"/>
                </a:solidFill>
                <a:effectLst/>
                <a:latin typeface="Arial" panose="020B0604020202020204" pitchFamily="34" charset="0"/>
                <a:cs typeface="Arial" panose="020B0604020202020204" pitchFamily="34" charset="0"/>
              </a:rPr>
              <a:t>необходима «долюбленность», ощущение своей значимости для близких, их внимание и принятие</a:t>
            </a:r>
            <a:r>
              <a:rPr lang="en-US" sz="2800" b="0" i="0" u="none" strike="noStrike" dirty="0">
                <a:solidFill>
                  <a:srgbClr val="000000"/>
                </a:solidFill>
                <a:effectLst/>
                <a:latin typeface="Arial" panose="020B0604020202020204" pitchFamily="34" charset="0"/>
                <a:cs typeface="Arial" panose="020B0604020202020204" pitchFamily="34" charset="0"/>
              </a:rPr>
              <a:t>.</a:t>
            </a:r>
            <a:endParaRPr lang="ru-RU" sz="2800" b="0" i="0" u="none" strike="noStrike" dirty="0">
              <a:solidFill>
                <a:srgbClr val="000000"/>
              </a:solidFill>
              <a:effectLst/>
              <a:latin typeface="Arial" panose="020B0604020202020204" pitchFamily="34" charset="0"/>
              <a:cs typeface="Arial" panose="020B0604020202020204" pitchFamily="34" charset="0"/>
            </a:endParaRPr>
          </a:p>
          <a:p>
            <a:pPr algn="just"/>
            <a:endParaRPr lang="ru-RU" sz="2800" b="0" i="0" u="none" strike="noStrike" dirty="0">
              <a:solidFill>
                <a:srgbClr val="000000"/>
              </a:solidFill>
              <a:effectLst/>
              <a:latin typeface="Arial" panose="020B0604020202020204" pitchFamily="34" charset="0"/>
              <a:cs typeface="Arial" panose="020B0604020202020204" pitchFamily="34" charset="0"/>
            </a:endParaRPr>
          </a:p>
        </p:txBody>
      </p:sp>
      <p:sp>
        <p:nvSpPr>
          <p:cNvPr id="822" name="Freeform 23"/>
          <p:cNvSpPr/>
          <p:nvPr/>
        </p:nvSpPr>
        <p:spPr>
          <a:xfrm>
            <a:off x="14102679" y="9817726"/>
            <a:ext cx="293442" cy="276574"/>
          </a:xfrm>
          <a:custGeom>
            <a:avLst/>
            <a:gdLst/>
            <a:ahLst/>
            <a:cxnLst>
              <a:cxn ang="0">
                <a:pos x="wd2" y="hd2"/>
              </a:cxn>
              <a:cxn ang="5400000">
                <a:pos x="wd2" y="hd2"/>
              </a:cxn>
              <a:cxn ang="10800000">
                <a:pos x="wd2" y="hd2"/>
              </a:cxn>
              <a:cxn ang="16200000">
                <a:pos x="wd2" y="hd2"/>
              </a:cxn>
            </a:cxnLst>
            <a:rect l="0" t="0" r="r" b="b"/>
            <a:pathLst>
              <a:path w="21600" h="21600" extrusionOk="0">
                <a:moveTo>
                  <a:pt x="10901" y="17459"/>
                </a:moveTo>
                <a:lnTo>
                  <a:pt x="17497" y="21600"/>
                </a:lnTo>
                <a:lnTo>
                  <a:pt x="15848" y="13532"/>
                </a:lnTo>
                <a:lnTo>
                  <a:pt x="21600" y="8281"/>
                </a:lnTo>
                <a:lnTo>
                  <a:pt x="13797" y="7428"/>
                </a:lnTo>
                <a:lnTo>
                  <a:pt x="10901" y="0"/>
                </a:lnTo>
                <a:lnTo>
                  <a:pt x="7844" y="7428"/>
                </a:lnTo>
                <a:lnTo>
                  <a:pt x="0" y="8281"/>
                </a:lnTo>
                <a:lnTo>
                  <a:pt x="5993" y="13532"/>
                </a:lnTo>
                <a:lnTo>
                  <a:pt x="4143" y="21600"/>
                </a:lnTo>
                <a:lnTo>
                  <a:pt x="10901" y="17459"/>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 name="Rectangle 4">
            <a:extLst>
              <a:ext uri="{FF2B5EF4-FFF2-40B4-BE49-F238E27FC236}">
                <a16:creationId xmlns="" xmlns:a16="http://schemas.microsoft.com/office/drawing/2014/main" id="{8D04B36C-3C9D-96BA-832E-42BAC8785B93}"/>
              </a:ext>
            </a:extLst>
          </p:cNvPr>
          <p:cNvSpPr>
            <a:spLocks noChangeArrowheads="1"/>
          </p:cNvSpPr>
          <p:nvPr/>
        </p:nvSpPr>
        <p:spPr bwMode="auto">
          <a:xfrm>
            <a:off x="14396121" y="219891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Рисунок 30">
            <a:extLst>
              <a:ext uri="{FF2B5EF4-FFF2-40B4-BE49-F238E27FC236}">
                <a16:creationId xmlns="" xmlns:a16="http://schemas.microsoft.com/office/drawing/2014/main" id="{5CE08D2A-BB08-CD58-2410-AA4973E3AC8A}"/>
              </a:ext>
            </a:extLst>
          </p:cNvPr>
          <p:cNvPicPr>
            <a:picLocks noGrp="1" noChangeAspect="1" noChangeArrowheads="1"/>
          </p:cNvPicPr>
          <p:nvPr>
            <p:ph type="pic" sz="quarter" idx="10"/>
          </p:nvPr>
        </p:nvPicPr>
        <p:blipFill>
          <a:blip r:embed="rId2" r:link="rId3">
            <a:extLst>
              <a:ext uri="{28A0092B-C50C-407E-A947-70E740481C1C}">
                <a14:useLocalDpi xmlns:a14="http://schemas.microsoft.com/office/drawing/2010/main" val="0"/>
              </a:ext>
            </a:extLst>
          </a:blip>
          <a:srcRect l="18604" r="18604"/>
          <a:stretch>
            <a:fillRect/>
          </a:stretch>
        </p:blipFill>
        <p:spPr bwMode="auto">
          <a:xfrm>
            <a:off x="1349829" y="2524125"/>
            <a:ext cx="8930821" cy="9361637"/>
          </a:xfrm>
          <a:prstGeom prst="rect">
            <a:avLst/>
          </a:prstGeom>
          <a:noFill/>
          <a:extLst>
            <a:ext uri="{909E8E84-426E-40DD-AFC4-6F175D3DCCD1}">
              <a14:hiddenFill xmlns:a14="http://schemas.microsoft.com/office/drawing/2010/main">
                <a:solidFill>
                  <a:srgbClr val="FFFFFF"/>
                </a:solidFill>
              </a14:hiddenFill>
            </a:ext>
          </a:extLst>
        </p:spPr>
      </p:pic>
      <p:sp>
        <p:nvSpPr>
          <p:cNvPr id="9" name="Фигура">
            <a:extLst>
              <a:ext uri="{FF2B5EF4-FFF2-40B4-BE49-F238E27FC236}">
                <a16:creationId xmlns="" xmlns:a16="http://schemas.microsoft.com/office/drawing/2014/main" id="{BE453FE3-A0AA-8F1E-85D8-D8BEADE351BF}"/>
              </a:ext>
            </a:extLst>
          </p:cNvPr>
          <p:cNvSpPr/>
          <p:nvPr/>
        </p:nvSpPr>
        <p:spPr>
          <a:xfrm>
            <a:off x="15261653" y="11996083"/>
            <a:ext cx="3352918" cy="909204"/>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99314464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Кружок"/>
          <p:cNvSpPr/>
          <p:nvPr/>
        </p:nvSpPr>
        <p:spPr>
          <a:xfrm>
            <a:off x="3435480" y="1785887"/>
            <a:ext cx="10652671" cy="10652672"/>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lit esse cillum dolore eu fugiat nulla pariatur. Excepteur sint occaecat c idatat non proident, sunt in culpa qui officia deserunt mollit anim id est laborum.…"/>
          <p:cNvSpPr txBox="1"/>
          <p:nvPr/>
        </p:nvSpPr>
        <p:spPr>
          <a:xfrm>
            <a:off x="13324113" y="1440423"/>
            <a:ext cx="1004624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endParaRPr lang="ru-RU" sz="2800" b="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5" name="Группа"/>
          <p:cNvGrpSpPr/>
          <p:nvPr/>
        </p:nvGrpSpPr>
        <p:grpSpPr>
          <a:xfrm>
            <a:off x="667320" y="3873858"/>
            <a:ext cx="12498334" cy="5071534"/>
            <a:chOff x="0" y="-194954"/>
            <a:chExt cx="10812077" cy="5071534"/>
          </a:xfrm>
        </p:grpSpPr>
        <p:sp>
          <p:nvSpPr>
            <p:cNvPr id="113" name="Title text slide"/>
            <p:cNvSpPr txBox="1"/>
            <p:nvPr/>
          </p:nvSpPr>
          <p:spPr>
            <a:xfrm>
              <a:off x="0" y="-194954"/>
              <a:ext cx="7445400" cy="40729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12000" b="0">
                  <a:solidFill>
                    <a:srgbClr val="31333D"/>
                  </a:solidFill>
                  <a:latin typeface="Maven Pro Medium"/>
                  <a:ea typeface="Maven Pro Medium"/>
                  <a:cs typeface="Maven Pro Medium"/>
                  <a:sym typeface="Maven Pro Medium"/>
                </a:defRPr>
              </a:lvl1pPr>
            </a:lstStyle>
            <a:p>
              <a:r>
                <a:rPr lang="ru-RU" sz="6600" b="1" dirty="0">
                  <a:latin typeface="Arial" panose="020B0604020202020204" pitchFamily="34" charset="0"/>
                  <a:cs typeface="Arial" panose="020B0604020202020204" pitchFamily="34" charset="0"/>
                </a:rPr>
                <a:t>ДЕТСКО-РОДИТЕЛЬСКИЕ</a:t>
              </a:r>
            </a:p>
            <a:p>
              <a:r>
                <a:rPr lang="ru-RU" sz="6600" b="1" dirty="0">
                  <a:latin typeface="Arial" panose="020B0604020202020204" pitchFamily="34" charset="0"/>
                  <a:cs typeface="Arial" panose="020B0604020202020204" pitchFamily="34" charset="0"/>
                </a:rPr>
                <a:t>КОНФЛИКТЫ</a:t>
              </a:r>
            </a:p>
            <a:p>
              <a:endParaRPr sz="6000" b="1" dirty="0">
                <a:latin typeface="Arial" panose="020B0604020202020204" pitchFamily="34" charset="0"/>
                <a:cs typeface="Arial" panose="020B0604020202020204" pitchFamily="34" charset="0"/>
              </a:endParaRPr>
            </a:p>
          </p:txBody>
        </p:sp>
        <p:sp>
          <p:nvSpPr>
            <p:cNvPr id="114" name="Фигура"/>
            <p:cNvSpPr/>
            <p:nvPr/>
          </p:nvSpPr>
          <p:spPr>
            <a:xfrm rot="10800000">
              <a:off x="5939300" y="2369930"/>
              <a:ext cx="4872777" cy="2506650"/>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6" name="TextBox 5">
            <a:extLst>
              <a:ext uri="{FF2B5EF4-FFF2-40B4-BE49-F238E27FC236}">
                <a16:creationId xmlns="" xmlns:a16="http://schemas.microsoft.com/office/drawing/2014/main" id="{DCA4B5D6-3574-B6C3-6D73-B2FEAA068FB4}"/>
              </a:ext>
            </a:extLst>
          </p:cNvPr>
          <p:cNvSpPr txBox="1"/>
          <p:nvPr/>
        </p:nvSpPr>
        <p:spPr>
          <a:xfrm>
            <a:off x="10971026" y="965156"/>
            <a:ext cx="12399335" cy="12139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spcBef>
                <a:spcPts val="1500"/>
              </a:spcBef>
              <a:spcAft>
                <a:spcPts val="750"/>
              </a:spcAft>
            </a:pPr>
            <a:endParaRPr lang="ru-RU" sz="440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endParaRPr lang="ru-RU" sz="4400" kern="100" dirty="0">
              <a:solidFill>
                <a:srgbClr val="222222"/>
              </a:solidFill>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r>
              <a:rPr lang="ru-RU" sz="440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rPr>
              <a:t>Конфликт неустойчивого родительского восприятия</a:t>
            </a:r>
          </a:p>
          <a:p>
            <a:pPr algn="r">
              <a:spcBef>
                <a:spcPts val="1500"/>
              </a:spcBef>
              <a:spcAft>
                <a:spcPts val="750"/>
              </a:spcAft>
            </a:pPr>
            <a:endParaRPr lang="ru-RU" sz="4400" kern="100" dirty="0">
              <a:solidFill>
                <a:srgbClr val="222222"/>
              </a:solidFill>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r>
              <a:rPr lang="ru-RU" sz="440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rPr>
              <a:t>Диктатура родителей</a:t>
            </a:r>
            <a:endParaRPr lang="ru-RU" sz="4400"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r">
              <a:spcBef>
                <a:spcPts val="1500"/>
              </a:spcBef>
              <a:spcAft>
                <a:spcPts val="750"/>
              </a:spcAft>
            </a:pPr>
            <a:endParaRPr lang="ru-RU" sz="440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r>
              <a:rPr lang="ru-RU" sz="440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rPr>
              <a:t>Мирное сосуществование</a:t>
            </a:r>
            <a:endParaRPr lang="ru-RU" sz="4400"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r">
              <a:spcBef>
                <a:spcPts val="1500"/>
              </a:spcBef>
              <a:spcAft>
                <a:spcPts val="750"/>
              </a:spcAft>
            </a:pPr>
            <a:endParaRPr lang="ru-RU" sz="4400"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r">
              <a:spcBef>
                <a:spcPts val="1500"/>
              </a:spcBef>
              <a:spcAft>
                <a:spcPts val="750"/>
              </a:spcAft>
            </a:pPr>
            <a:r>
              <a:rPr lang="ru-RU" sz="440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rPr>
              <a:t>Конфликт опеки</a:t>
            </a:r>
            <a:endParaRPr lang="ru-RU" sz="4400"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r">
              <a:spcBef>
                <a:spcPts val="1500"/>
              </a:spcBef>
              <a:spcAft>
                <a:spcPts val="750"/>
              </a:spcAft>
            </a:pPr>
            <a:endParaRPr lang="ru-RU" sz="440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r>
              <a:rPr lang="ru-RU" sz="440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rPr>
              <a:t>Конфликт родительской авторитетности</a:t>
            </a:r>
            <a:endParaRPr lang="ru-RU" sz="4400"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r">
              <a:spcBef>
                <a:spcPts val="1500"/>
              </a:spcBef>
              <a:spcAft>
                <a:spcPts val="750"/>
              </a:spcAft>
            </a:pPr>
            <a:endParaRPr lang="ru-RU" sz="4400"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1524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Кружок"/>
          <p:cNvSpPr/>
          <p:nvPr/>
        </p:nvSpPr>
        <p:spPr>
          <a:xfrm>
            <a:off x="15093440" y="-832106"/>
            <a:ext cx="17944010" cy="1794401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7" name="Title text slide"/>
          <p:cNvSpPr txBox="1"/>
          <p:nvPr/>
        </p:nvSpPr>
        <p:spPr>
          <a:xfrm>
            <a:off x="790443" y="1228698"/>
            <a:ext cx="12408721" cy="3365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44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ОПРЕДЕЛЕНИЕ И КЛАССИФИКАЦИЯ СУИЦИДАЛЬНОГО (ДЕСТРУКТИВНОГО) </a:t>
            </a:r>
          </a:p>
          <a:p>
            <a:r>
              <a:rPr lang="ru-RU" sz="44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ПОВЕДЕНИЯ</a:t>
            </a:r>
            <a:endParaRPr lang="ru-RU" sz="4400" b="1" dirty="0">
              <a:effectLst/>
              <a:latin typeface="Arial" panose="020B0604020202020204" pitchFamily="34" charset="0"/>
              <a:ea typeface="Calibri" panose="020F0502020204030204" pitchFamily="34" charset="0"/>
              <a:cs typeface="Arial" panose="020B0604020202020204" pitchFamily="34" charset="0"/>
            </a:endParaRPr>
          </a:p>
          <a:p>
            <a:endParaRPr dirty="0"/>
          </a:p>
        </p:txBody>
      </p:sp>
      <p:sp>
        <p:nvSpPr>
          <p:cNvPr id="138" name="Фигура"/>
          <p:cNvSpPr/>
          <p:nvPr/>
        </p:nvSpPr>
        <p:spPr>
          <a:xfrm>
            <a:off x="1402068" y="3465096"/>
            <a:ext cx="23695806" cy="3192992"/>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lgn="just">
              <a:lnSpc>
                <a:spcPct val="115000"/>
              </a:lnSpc>
              <a:spcBef>
                <a:spcPts val="750"/>
              </a:spcBef>
              <a:spcAft>
                <a:spcPts val="900"/>
              </a:spcAft>
            </a:pPr>
            <a:r>
              <a:rPr lang="ru-RU" sz="2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Суицидальное поведение у детей и подростков может нести в себе как черты «манипулятивности», так и выраженные интенции к смерти. </a:t>
            </a:r>
          </a:p>
          <a:p>
            <a:pPr algn="just">
              <a:lnSpc>
                <a:spcPct val="115000"/>
              </a:lnSpc>
              <a:spcBef>
                <a:spcPts val="750"/>
              </a:spcBef>
              <a:spcAft>
                <a:spcPts val="900"/>
              </a:spcAft>
            </a:pPr>
            <a:r>
              <a:rPr lang="ru-RU" sz="2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Как правило, суицидальный акт или намерение одновременно обусловле­ны противоречивыми мотивациями: </a:t>
            </a:r>
          </a:p>
          <a:p>
            <a:pPr algn="just">
              <a:lnSpc>
                <a:spcPct val="115000"/>
              </a:lnSpc>
              <a:spcBef>
                <a:spcPts val="750"/>
              </a:spcBef>
              <a:spcAft>
                <a:spcPts val="900"/>
              </a:spcAft>
            </a:pPr>
            <a:r>
              <a:rPr lang="ru-RU" sz="2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с одной стороны - «воздействие на значимых других», попытка изменить ситуацию или «наказать» обидчика, </a:t>
            </a:r>
          </a:p>
          <a:p>
            <a:pPr algn="just">
              <a:lnSpc>
                <a:spcPct val="115000"/>
              </a:lnSpc>
              <a:spcBef>
                <a:spcPts val="750"/>
              </a:spcBef>
              <a:spcAft>
                <a:spcPts val="900"/>
              </a:spcAft>
            </a:pPr>
            <a:r>
              <a:rPr lang="ru-RU" sz="2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с другой стороны - избежать психологической боли, обиды, стыда и пр. с помощью самоповреждения или смерти.</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9307547" y="7370260"/>
            <a:ext cx="5790327" cy="3720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600" b="1" i="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Самоубийство </a:t>
            </a:r>
          </a:p>
          <a:p>
            <a:r>
              <a:rPr lang="ru-RU" sz="3600" b="1" i="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(суицид</a:t>
            </a:r>
            <a:r>
              <a:rPr lang="ru-RU" sz="36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 намеренное, осознанное лишение себя жизни.</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endParaRPr dirty="0"/>
          </a:p>
        </p:txBody>
      </p:sp>
      <p:sp>
        <p:nvSpPr>
          <p:cNvPr id="140"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0672090" y="7089090"/>
            <a:ext cx="8420088" cy="5458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600" b="1" i="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Суицидальная попытка</a:t>
            </a:r>
            <a:r>
              <a:rPr lang="ru-RU" sz="36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(синонимы: </a:t>
            </a:r>
            <a:r>
              <a:rPr lang="ru-RU" sz="3600"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парасуицид</a:t>
            </a:r>
            <a:r>
              <a:rPr lang="ru-RU" sz="36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незавершенный суи­цид, умышленное самоповреждение и др.) - это любое умышленное действие по причинению себе вреда, которое по той или иной причине не привело к смертельному исходу</a:t>
            </a:r>
            <a:r>
              <a:rPr lang="ru-RU" sz="32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endParaRPr dirty="0"/>
          </a:p>
        </p:txBody>
      </p:sp>
      <p:sp>
        <p:nvSpPr>
          <p:cNvPr id="141"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148090" y="7108074"/>
            <a:ext cx="8665475" cy="6123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600" b="1" i="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Суицидальное поведение</a:t>
            </a:r>
            <a:r>
              <a:rPr lang="ru-RU" sz="36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3600"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аутоагрессивное</a:t>
            </a:r>
            <a:r>
              <a:rPr lang="ru-RU" sz="36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поведение, проявляющееся в виде фантазий, мыслей, представлений или действий, направленных на самоповреждение или самоуничтожение и, по крайней мере, в ми­нимальной степени мотивируемых явным или скрытым желанием уме­реть.</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endParaRPr dirty="0"/>
          </a:p>
        </p:txBody>
      </p:sp>
      <p:sp>
        <p:nvSpPr>
          <p:cNvPr id="2" name="TextBox 1">
            <a:extLst>
              <a:ext uri="{FF2B5EF4-FFF2-40B4-BE49-F238E27FC236}">
                <a16:creationId xmlns="" xmlns:a16="http://schemas.microsoft.com/office/drawing/2014/main" id="{1D2B4460-7140-9F71-50B2-DBCB1EA8EC64}"/>
              </a:ext>
            </a:extLst>
          </p:cNvPr>
          <p:cNvSpPr txBox="1"/>
          <p:nvPr/>
        </p:nvSpPr>
        <p:spPr>
          <a:xfrm>
            <a:off x="7890613" y="2450853"/>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Кружок"/>
          <p:cNvSpPr/>
          <p:nvPr/>
        </p:nvSpPr>
        <p:spPr>
          <a:xfrm>
            <a:off x="3435480" y="1785887"/>
            <a:ext cx="10652671" cy="10652672"/>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lit esse cillum dolore eu fugiat nulla pariatur. Excepteur sint occaecat c idatat non proident, sunt in culpa qui officia deserunt mollit anim id est laborum.…"/>
          <p:cNvSpPr txBox="1"/>
          <p:nvPr/>
        </p:nvSpPr>
        <p:spPr>
          <a:xfrm>
            <a:off x="13324113" y="1440423"/>
            <a:ext cx="1004624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endParaRPr lang="ru-RU" sz="2800" b="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5" name="Группа"/>
          <p:cNvGrpSpPr/>
          <p:nvPr/>
        </p:nvGrpSpPr>
        <p:grpSpPr>
          <a:xfrm>
            <a:off x="943118" y="4422607"/>
            <a:ext cx="9317249" cy="5967060"/>
            <a:chOff x="-18977" y="-502651"/>
            <a:chExt cx="8060179" cy="5967060"/>
          </a:xfrm>
        </p:grpSpPr>
        <p:sp>
          <p:nvSpPr>
            <p:cNvPr id="113" name="Title text slide"/>
            <p:cNvSpPr txBox="1"/>
            <p:nvPr/>
          </p:nvSpPr>
          <p:spPr>
            <a:xfrm>
              <a:off x="-18977" y="-502651"/>
              <a:ext cx="7445400" cy="2872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12000" b="0">
                  <a:solidFill>
                    <a:srgbClr val="31333D"/>
                  </a:solidFill>
                  <a:latin typeface="Maven Pro Medium"/>
                  <a:ea typeface="Maven Pro Medium"/>
                  <a:cs typeface="Maven Pro Medium"/>
                  <a:sym typeface="Maven Pro Medium"/>
                </a:defRPr>
              </a:lvl1pPr>
            </a:lstStyle>
            <a:p>
              <a:r>
                <a:rPr lang="ru-RU" sz="6000" b="1" dirty="0">
                  <a:latin typeface="Arial" panose="020B0604020202020204" pitchFamily="34" charset="0"/>
                  <a:cs typeface="Arial" panose="020B0604020202020204" pitchFamily="34" charset="0"/>
                </a:rPr>
                <a:t>КОНФЛИКТЫ </a:t>
              </a:r>
            </a:p>
            <a:p>
              <a:r>
                <a:rPr lang="ru-RU" sz="6000" b="1" dirty="0">
                  <a:latin typeface="Arial" panose="020B0604020202020204" pitchFamily="34" charset="0"/>
                  <a:cs typeface="Arial" panose="020B0604020202020204" pitchFamily="34" charset="0"/>
                </a:rPr>
                <a:t>СО </a:t>
              </a:r>
            </a:p>
            <a:p>
              <a:r>
                <a:rPr lang="ru-RU" sz="6000" b="1" dirty="0">
                  <a:latin typeface="Arial" panose="020B0604020202020204" pitchFamily="34" charset="0"/>
                  <a:cs typeface="Arial" panose="020B0604020202020204" pitchFamily="34" charset="0"/>
                </a:rPr>
                <a:t>СВЕРСТНИКАМИ</a:t>
              </a:r>
              <a:endParaRPr sz="6000" b="1" dirty="0">
                <a:latin typeface="Arial" panose="020B0604020202020204" pitchFamily="34" charset="0"/>
                <a:cs typeface="Arial" panose="020B0604020202020204" pitchFamily="34" charset="0"/>
              </a:endParaRPr>
            </a:p>
          </p:txBody>
        </p:sp>
        <p:sp>
          <p:nvSpPr>
            <p:cNvPr id="114" name="Фигура"/>
            <p:cNvSpPr/>
            <p:nvPr/>
          </p:nvSpPr>
          <p:spPr>
            <a:xfrm rot="10800000">
              <a:off x="3168425" y="2957759"/>
              <a:ext cx="4872777" cy="2506650"/>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6" name="TextBox 5">
            <a:extLst>
              <a:ext uri="{FF2B5EF4-FFF2-40B4-BE49-F238E27FC236}">
                <a16:creationId xmlns="" xmlns:a16="http://schemas.microsoft.com/office/drawing/2014/main" id="{DCA4B5D6-3574-B6C3-6D73-B2FEAA068FB4}"/>
              </a:ext>
            </a:extLst>
          </p:cNvPr>
          <p:cNvSpPr txBox="1"/>
          <p:nvPr/>
        </p:nvSpPr>
        <p:spPr>
          <a:xfrm>
            <a:off x="10971026" y="965156"/>
            <a:ext cx="12399335" cy="11844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spcBef>
                <a:spcPts val="1500"/>
              </a:spcBef>
              <a:spcAft>
                <a:spcPts val="750"/>
              </a:spcAft>
            </a:pPr>
            <a:endParaRPr lang="ru-RU" sz="440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endParaRPr lang="ru-RU" sz="4400" kern="100" dirty="0">
              <a:solidFill>
                <a:srgbClr val="222222"/>
              </a:solidFill>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r>
              <a:rPr lang="ru-RU" sz="4400" b="1"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Конкуренция, борьба за статус в группе</a:t>
            </a:r>
            <a:endParaRPr lang="ru-RU" sz="4400" b="1" kern="100"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endParaRPr lang="ru-RU" sz="4400" b="0" kern="100"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r>
              <a:rPr lang="ru-RU" sz="4400" b="1"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Подросток сознательно противопоставляет себя сверстникам</a:t>
            </a:r>
            <a:endParaRPr lang="ru-RU" sz="4400" b="1" kern="100"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endParaRPr lang="ru-RU" sz="4400" b="0"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r>
              <a:rPr lang="ru-RU" sz="4400" b="1"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Подросток становится объектом травли (</a:t>
            </a:r>
            <a:r>
              <a:rPr lang="ru-RU" sz="4400" b="1" kern="100" dirty="0" err="1">
                <a:solidFill>
                  <a:srgbClr val="222222"/>
                </a:solidFill>
                <a:effectLst/>
                <a:latin typeface="Arial" panose="020B0604020202020204" pitchFamily="34" charset="0"/>
                <a:ea typeface="Times New Roman" panose="02020603050405020304" pitchFamily="18" charset="0"/>
                <a:cs typeface="Arial" panose="020B0604020202020204" pitchFamily="34" charset="0"/>
              </a:rPr>
              <a:t>буллинг</a:t>
            </a:r>
            <a:r>
              <a:rPr lang="ru-RU" sz="4400" b="1"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t>
            </a:r>
            <a:endParaRPr lang="ru-RU" sz="4400" b="1" kern="100"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endParaRPr lang="ru-RU" sz="4400" b="0" kern="100"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r>
              <a:rPr lang="ru-RU" sz="4400" b="1"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Влюбленность и общение между полами</a:t>
            </a:r>
            <a:endParaRPr lang="ru-RU" sz="4400" b="1" kern="100"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endParaRPr lang="ru-RU" sz="4400" b="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endParaRPr lang="ru-RU" sz="4400"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6825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Кружок"/>
          <p:cNvSpPr/>
          <p:nvPr/>
        </p:nvSpPr>
        <p:spPr>
          <a:xfrm>
            <a:off x="3435480" y="1785887"/>
            <a:ext cx="10652671" cy="10652672"/>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lit esse cillum dolore eu fugiat nulla pariatur. Excepteur sint occaecat c idatat non proident, sunt in culpa qui officia deserunt mollit anim id est laborum.…"/>
          <p:cNvSpPr txBox="1"/>
          <p:nvPr/>
        </p:nvSpPr>
        <p:spPr>
          <a:xfrm>
            <a:off x="13324113" y="1440423"/>
            <a:ext cx="1004624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endParaRPr lang="ru-RU" sz="2800" b="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5" name="Группа"/>
          <p:cNvGrpSpPr/>
          <p:nvPr/>
        </p:nvGrpSpPr>
        <p:grpSpPr>
          <a:xfrm>
            <a:off x="943118" y="4884271"/>
            <a:ext cx="9317249" cy="5505396"/>
            <a:chOff x="-18977" y="-40987"/>
            <a:chExt cx="8060179" cy="5505396"/>
          </a:xfrm>
        </p:grpSpPr>
        <p:sp>
          <p:nvSpPr>
            <p:cNvPr id="113" name="Title text slide"/>
            <p:cNvSpPr txBox="1"/>
            <p:nvPr/>
          </p:nvSpPr>
          <p:spPr>
            <a:xfrm>
              <a:off x="-18977" y="-40987"/>
              <a:ext cx="7445400"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12000" b="0">
                  <a:solidFill>
                    <a:srgbClr val="31333D"/>
                  </a:solidFill>
                  <a:latin typeface="Maven Pro Medium"/>
                  <a:ea typeface="Maven Pro Medium"/>
                  <a:cs typeface="Maven Pro Medium"/>
                  <a:sym typeface="Maven Pro Medium"/>
                </a:defRPr>
              </a:lvl1pPr>
            </a:lstStyle>
            <a:p>
              <a:r>
                <a:rPr lang="ru-RU" sz="6000" b="1" dirty="0">
                  <a:latin typeface="Arial" panose="020B0604020202020204" pitchFamily="34" charset="0"/>
                  <a:cs typeface="Arial" panose="020B0604020202020204" pitchFamily="34" charset="0"/>
                </a:rPr>
                <a:t>КОНФЛИКТЫ </a:t>
              </a:r>
            </a:p>
            <a:p>
              <a:r>
                <a:rPr lang="ru-RU" sz="6000" b="1" dirty="0">
                  <a:latin typeface="Arial" panose="020B0604020202020204" pitchFamily="34" charset="0"/>
                  <a:cs typeface="Arial" panose="020B0604020202020204" pitchFamily="34" charset="0"/>
                </a:rPr>
                <a:t>С УЧИТЕЛЯМИ</a:t>
              </a:r>
            </a:p>
          </p:txBody>
        </p:sp>
        <p:sp>
          <p:nvSpPr>
            <p:cNvPr id="114" name="Фигура"/>
            <p:cNvSpPr/>
            <p:nvPr/>
          </p:nvSpPr>
          <p:spPr>
            <a:xfrm rot="10800000">
              <a:off x="3168425" y="2957759"/>
              <a:ext cx="4872777" cy="2506650"/>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6" name="TextBox 5">
            <a:extLst>
              <a:ext uri="{FF2B5EF4-FFF2-40B4-BE49-F238E27FC236}">
                <a16:creationId xmlns="" xmlns:a16="http://schemas.microsoft.com/office/drawing/2014/main" id="{DCA4B5D6-3574-B6C3-6D73-B2FEAA068FB4}"/>
              </a:ext>
            </a:extLst>
          </p:cNvPr>
          <p:cNvSpPr txBox="1"/>
          <p:nvPr/>
        </p:nvSpPr>
        <p:spPr>
          <a:xfrm>
            <a:off x="11220827" y="1707162"/>
            <a:ext cx="12399335" cy="9517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spcBef>
                <a:spcPts val="1500"/>
              </a:spcBef>
              <a:spcAft>
                <a:spcPts val="750"/>
              </a:spcAft>
            </a:pPr>
            <a:endParaRPr lang="ru-RU" sz="440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endParaRPr lang="ru-RU" sz="4400" kern="100" dirty="0">
              <a:solidFill>
                <a:srgbClr val="222222"/>
              </a:solidFill>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r>
              <a:rPr lang="ru-RU" sz="4400" b="1"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Плохое выполнение домашних заданий</a:t>
            </a:r>
            <a:endParaRPr lang="ru-RU" sz="4400" b="1" kern="100"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endParaRPr lang="ru-RU" sz="4400" b="0" kern="100"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r>
              <a:rPr lang="ru-RU" sz="4400" b="1"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Нарушение дисциплины в школе</a:t>
            </a:r>
            <a:endParaRPr lang="ru-RU" sz="4400" b="1" kern="100"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endParaRPr lang="ru-RU" sz="4400" b="0"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r>
              <a:rPr lang="ru-RU" sz="4400" b="1" kern="1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Неуважение к учителю</a:t>
            </a:r>
            <a:endParaRPr lang="ru-RU" sz="4400" b="1" kern="100"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endParaRPr lang="ru-RU" sz="4400" b="0" kern="100"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algn="r">
              <a:spcBef>
                <a:spcPts val="1500"/>
              </a:spcBef>
              <a:spcAft>
                <a:spcPts val="750"/>
              </a:spcAft>
            </a:pPr>
            <a:endParaRPr lang="ru-RU" sz="4400" b="0" kern="100" dirty="0">
              <a:solidFill>
                <a:srgbClr val="222222"/>
              </a:solidFill>
              <a:effectLst/>
              <a:latin typeface="Helvetica-Neue Medium" panose="02000503000000020004" pitchFamily="2" charset="0"/>
              <a:ea typeface="Times New Roman" panose="02020603050405020304" pitchFamily="18" charset="0"/>
              <a:cs typeface="Times New Roman" panose="02020603050405020304" pitchFamily="18" charset="0"/>
            </a:endParaRPr>
          </a:p>
          <a:p>
            <a:pPr algn="r">
              <a:spcBef>
                <a:spcPts val="1500"/>
              </a:spcBef>
              <a:spcAft>
                <a:spcPts val="750"/>
              </a:spcAft>
            </a:pPr>
            <a:endParaRPr lang="ru-RU" sz="4400"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71242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592B8F3-F8BE-EA51-9E08-848CB3A45E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162" r="11162"/>
          <a:stretch>
            <a:fillRect/>
          </a:stretch>
        </p:blipFill>
        <p:spPr>
          <a:xfrm>
            <a:off x="134028" y="1850064"/>
            <a:ext cx="11597229" cy="10094300"/>
          </a:xfrm>
          <a:prstGeom prst="ellipse">
            <a:avLst/>
          </a:prstGeom>
        </p:spPr>
      </p:pic>
      <p:sp>
        <p:nvSpPr>
          <p:cNvPr id="812" name="Freeform 23"/>
          <p:cNvSpPr/>
          <p:nvPr/>
        </p:nvSpPr>
        <p:spPr>
          <a:xfrm>
            <a:off x="4603080" y="5621799"/>
            <a:ext cx="293442" cy="276574"/>
          </a:xfrm>
          <a:custGeom>
            <a:avLst/>
            <a:gdLst/>
            <a:ahLst/>
            <a:cxnLst>
              <a:cxn ang="0">
                <a:pos x="wd2" y="hd2"/>
              </a:cxn>
              <a:cxn ang="5400000">
                <a:pos x="wd2" y="hd2"/>
              </a:cxn>
              <a:cxn ang="10800000">
                <a:pos x="wd2" y="hd2"/>
              </a:cxn>
              <a:cxn ang="16200000">
                <a:pos x="wd2" y="hd2"/>
              </a:cxn>
            </a:cxnLst>
            <a:rect l="0" t="0" r="r" b="b"/>
            <a:pathLst>
              <a:path w="21600" h="21600" extrusionOk="0">
                <a:moveTo>
                  <a:pt x="10901" y="17459"/>
                </a:moveTo>
                <a:lnTo>
                  <a:pt x="17497" y="21600"/>
                </a:lnTo>
                <a:lnTo>
                  <a:pt x="15848" y="13532"/>
                </a:lnTo>
                <a:lnTo>
                  <a:pt x="21600" y="8281"/>
                </a:lnTo>
                <a:lnTo>
                  <a:pt x="13797" y="7428"/>
                </a:lnTo>
                <a:lnTo>
                  <a:pt x="10901" y="0"/>
                </a:lnTo>
                <a:lnTo>
                  <a:pt x="7844" y="7428"/>
                </a:lnTo>
                <a:lnTo>
                  <a:pt x="0" y="8281"/>
                </a:lnTo>
                <a:lnTo>
                  <a:pt x="5993" y="13532"/>
                </a:lnTo>
                <a:lnTo>
                  <a:pt x="4143" y="21600"/>
                </a:lnTo>
                <a:lnTo>
                  <a:pt x="10901" y="17459"/>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814" name="Кружок"/>
          <p:cNvSpPr/>
          <p:nvPr/>
        </p:nvSpPr>
        <p:spPr>
          <a:xfrm>
            <a:off x="8145164" y="8787149"/>
            <a:ext cx="626073" cy="626073"/>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19" name="Lorem ipsum sed dolor sit sed amet, consectetur adipiscing elit, sed do eiusmod tempor incididunt ut labore et dolore magna aliqua. Ut proideenim ad minim veniam, laboris quis proident nostrud exercitation ullamco laboris nisi ut aliquip ex ea commo ut consequat. Duis aute irure dolor in"/>
          <p:cNvSpPr txBox="1"/>
          <p:nvPr/>
        </p:nvSpPr>
        <p:spPr>
          <a:xfrm>
            <a:off x="12652745" y="1697664"/>
            <a:ext cx="10909005" cy="12691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spcBef>
                <a:spcPts val="3000"/>
              </a:spcBef>
              <a:spcAft>
                <a:spcPts val="1875"/>
              </a:spcAft>
            </a:pPr>
            <a:r>
              <a:rPr lang="ru-RU" sz="4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Как родителям помочь подростку в конфликтной ситуации?</a:t>
            </a:r>
          </a:p>
          <a:p>
            <a:pPr marL="457200" lvl="0" indent="-376238">
              <a:buSzPts val="1000"/>
              <a:buFont typeface="Arial" panose="020B0604020202020204" pitchFamily="34" charset="0"/>
              <a:buChar char="•"/>
              <a:tabLst>
                <a:tab pos="457200" algn="l"/>
              </a:tabLst>
            </a:pPr>
            <a:r>
              <a:rPr lang="ru-RU" sz="32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Предложите выговориться и молча выслушайте</a:t>
            </a:r>
          </a:p>
          <a:p>
            <a:pPr marL="457200" indent="-457200">
              <a:spcBef>
                <a:spcPts val="3000"/>
              </a:spcBef>
              <a:spcAft>
                <a:spcPts val="1875"/>
              </a:spcAft>
              <a:buFont typeface="Arial" panose="020B0604020202020204" pitchFamily="34" charset="0"/>
              <a:buChar char="•"/>
            </a:pPr>
            <a:r>
              <a:rPr lang="ru-RU" sz="32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Не навязывайте свою помощь</a:t>
            </a:r>
          </a:p>
          <a:p>
            <a:pPr marL="457200" indent="-457200">
              <a:spcBef>
                <a:spcPts val="3000"/>
              </a:spcBef>
              <a:spcAft>
                <a:spcPts val="1875"/>
              </a:spcAft>
              <a:buFont typeface="Arial" panose="020B0604020202020204" pitchFamily="34" charset="0"/>
              <a:buChar char="•"/>
            </a:pPr>
            <a:r>
              <a:rPr lang="ru-RU" sz="32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Предоставляйте право выбора</a:t>
            </a:r>
          </a:p>
          <a:p>
            <a:pPr marL="457200" indent="-457200">
              <a:spcBef>
                <a:spcPts val="3000"/>
              </a:spcBef>
              <a:spcAft>
                <a:spcPts val="1875"/>
              </a:spcAft>
              <a:buFont typeface="Arial" panose="020B0604020202020204" pitchFamily="34" charset="0"/>
              <a:buChar char="•"/>
            </a:pPr>
            <a:r>
              <a:rPr lang="ru-RU" sz="32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Научите не сравнивать себя с другими</a:t>
            </a:r>
          </a:p>
          <a:p>
            <a:pPr marL="457200" indent="-457200">
              <a:spcBef>
                <a:spcPts val="3000"/>
              </a:spcBef>
              <a:spcAft>
                <a:spcPts val="1875"/>
              </a:spcAft>
              <a:buFont typeface="Arial" panose="020B0604020202020204" pitchFamily="34" charset="0"/>
              <a:buChar char="•"/>
            </a:pPr>
            <a:r>
              <a:rPr lang="ru-RU" sz="32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Будьте приветливы и уважительны к его друзьям</a:t>
            </a:r>
          </a:p>
          <a:p>
            <a:pPr marL="457200" indent="-457200">
              <a:spcBef>
                <a:spcPts val="3000"/>
              </a:spcBef>
              <a:spcAft>
                <a:spcPts val="1875"/>
              </a:spcAft>
              <a:buFont typeface="Arial" panose="020B0604020202020204" pitchFamily="34" charset="0"/>
              <a:buChar char="•"/>
            </a:pPr>
            <a:r>
              <a:rPr lang="ru-RU" sz="32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Расширьте круг интересов</a:t>
            </a:r>
          </a:p>
          <a:p>
            <a:pPr marL="457200" indent="-457200">
              <a:spcBef>
                <a:spcPts val="3000"/>
              </a:spcBef>
              <a:spcAft>
                <a:spcPts val="1875"/>
              </a:spcAft>
              <a:buFont typeface="Arial" panose="020B0604020202020204" pitchFamily="34" charset="0"/>
              <a:buChar char="•"/>
            </a:pPr>
            <a:r>
              <a:rPr lang="ru-RU" sz="32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Мотивируйте хорошее поведение</a:t>
            </a:r>
          </a:p>
          <a:p>
            <a:pPr marL="457200" indent="-457200">
              <a:spcBef>
                <a:spcPts val="3000"/>
              </a:spcBef>
              <a:spcAft>
                <a:spcPts val="1875"/>
              </a:spcAft>
              <a:buFont typeface="Arial" panose="020B0604020202020204" pitchFamily="34" charset="0"/>
              <a:buChar char="•"/>
            </a:pPr>
            <a:r>
              <a:rPr lang="ru-RU" sz="32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Обнимайте</a:t>
            </a:r>
          </a:p>
          <a:p>
            <a:pPr>
              <a:spcBef>
                <a:spcPts val="3000"/>
              </a:spcBef>
              <a:spcAft>
                <a:spcPts val="1875"/>
              </a:spcAft>
            </a:pPr>
            <a:endParaRPr lang="ru-RU" sz="48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22" name="Freeform 23"/>
          <p:cNvSpPr/>
          <p:nvPr/>
        </p:nvSpPr>
        <p:spPr>
          <a:xfrm>
            <a:off x="14102679" y="9817726"/>
            <a:ext cx="293442" cy="276574"/>
          </a:xfrm>
          <a:custGeom>
            <a:avLst/>
            <a:gdLst/>
            <a:ahLst/>
            <a:cxnLst>
              <a:cxn ang="0">
                <a:pos x="wd2" y="hd2"/>
              </a:cxn>
              <a:cxn ang="5400000">
                <a:pos x="wd2" y="hd2"/>
              </a:cxn>
              <a:cxn ang="10800000">
                <a:pos x="wd2" y="hd2"/>
              </a:cxn>
              <a:cxn ang="16200000">
                <a:pos x="wd2" y="hd2"/>
              </a:cxn>
            </a:cxnLst>
            <a:rect l="0" t="0" r="r" b="b"/>
            <a:pathLst>
              <a:path w="21600" h="21600" extrusionOk="0">
                <a:moveTo>
                  <a:pt x="10901" y="17459"/>
                </a:moveTo>
                <a:lnTo>
                  <a:pt x="17497" y="21600"/>
                </a:lnTo>
                <a:lnTo>
                  <a:pt x="15848" y="13532"/>
                </a:lnTo>
                <a:lnTo>
                  <a:pt x="21600" y="8281"/>
                </a:lnTo>
                <a:lnTo>
                  <a:pt x="13797" y="7428"/>
                </a:lnTo>
                <a:lnTo>
                  <a:pt x="10901" y="0"/>
                </a:lnTo>
                <a:lnTo>
                  <a:pt x="7844" y="7428"/>
                </a:lnTo>
                <a:lnTo>
                  <a:pt x="0" y="8281"/>
                </a:lnTo>
                <a:lnTo>
                  <a:pt x="5993" y="13532"/>
                </a:lnTo>
                <a:lnTo>
                  <a:pt x="4143" y="21600"/>
                </a:lnTo>
                <a:lnTo>
                  <a:pt x="10901" y="17459"/>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Tree>
    <p:extLst>
      <p:ext uri="{BB962C8B-B14F-4D97-AF65-F5344CB8AC3E}">
        <p14:creationId xmlns:p14="http://schemas.microsoft.com/office/powerpoint/2010/main" val="238189568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9043D287-BDAA-33CC-7F32-C9187F2A1D11}"/>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796" r="11796"/>
          <a:stretch>
            <a:fillRect/>
          </a:stretch>
        </p:blipFill>
        <p:spPr>
          <a:xfrm>
            <a:off x="633413" y="4222376"/>
            <a:ext cx="5883657" cy="5885237"/>
          </a:xfrm>
          <a:prstGeom prst="ellipse">
            <a:avLst/>
          </a:prstGeom>
        </p:spPr>
      </p:pic>
      <p:pic>
        <p:nvPicPr>
          <p:cNvPr id="7" name="Рисунок 6">
            <a:extLst>
              <a:ext uri="{FF2B5EF4-FFF2-40B4-BE49-F238E27FC236}">
                <a16:creationId xmlns="" xmlns:a16="http://schemas.microsoft.com/office/drawing/2014/main" id="{D46315A7-50B6-8FC5-AE88-B5F43CD28256}"/>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321" r="321"/>
          <a:stretch>
            <a:fillRect/>
          </a:stretch>
        </p:blipFill>
        <p:spPr>
          <a:xfrm>
            <a:off x="7075488" y="7891463"/>
            <a:ext cx="5068887" cy="5068887"/>
          </a:xfrm>
          <a:prstGeom prst="ellipse">
            <a:avLst/>
          </a:prstGeom>
        </p:spPr>
      </p:pic>
      <p:sp>
        <p:nvSpPr>
          <p:cNvPr id="102" name="Фигура"/>
          <p:cNvSpPr/>
          <p:nvPr/>
        </p:nvSpPr>
        <p:spPr>
          <a:xfrm>
            <a:off x="-502680" y="-253688"/>
            <a:ext cx="13619769" cy="14223376"/>
          </a:xfrm>
          <a:custGeom>
            <a:avLst/>
            <a:gdLst/>
            <a:ahLst/>
            <a:cxnLst>
              <a:cxn ang="0">
                <a:pos x="wd2" y="hd2"/>
              </a:cxn>
              <a:cxn ang="5400000">
                <a:pos x="wd2" y="hd2"/>
              </a:cxn>
              <a:cxn ang="10800000">
                <a:pos x="wd2" y="hd2"/>
              </a:cxn>
              <a:cxn ang="16200000">
                <a:pos x="wd2" y="hd2"/>
              </a:cxn>
            </a:cxnLst>
            <a:rect l="0" t="0" r="r" b="b"/>
            <a:pathLst>
              <a:path w="20498" h="21087" extrusionOk="0">
                <a:moveTo>
                  <a:pt x="11229" y="0"/>
                </a:moveTo>
                <a:cubicBezTo>
                  <a:pt x="10248" y="0"/>
                  <a:pt x="9267" y="369"/>
                  <a:pt x="8519" y="1106"/>
                </a:cubicBezTo>
                <a:cubicBezTo>
                  <a:pt x="8251" y="1370"/>
                  <a:pt x="8033" y="1664"/>
                  <a:pt x="7861" y="1976"/>
                </a:cubicBezTo>
                <a:cubicBezTo>
                  <a:pt x="7804" y="1905"/>
                  <a:pt x="7745" y="1835"/>
                  <a:pt x="7678" y="1769"/>
                </a:cubicBezTo>
                <a:cubicBezTo>
                  <a:pt x="6789" y="894"/>
                  <a:pt x="5348" y="894"/>
                  <a:pt x="4459" y="1769"/>
                </a:cubicBezTo>
                <a:cubicBezTo>
                  <a:pt x="3570" y="2645"/>
                  <a:pt x="3570" y="4065"/>
                  <a:pt x="4459" y="4941"/>
                </a:cubicBezTo>
                <a:cubicBezTo>
                  <a:pt x="4539" y="5020"/>
                  <a:pt x="4626" y="5090"/>
                  <a:pt x="4715" y="5155"/>
                </a:cubicBezTo>
                <a:cubicBezTo>
                  <a:pt x="3638" y="5396"/>
                  <a:pt x="2616" y="5929"/>
                  <a:pt x="1778" y="6754"/>
                </a:cubicBezTo>
                <a:cubicBezTo>
                  <a:pt x="-592" y="9088"/>
                  <a:pt x="-592" y="12873"/>
                  <a:pt x="1778" y="15207"/>
                </a:cubicBezTo>
                <a:cubicBezTo>
                  <a:pt x="3976" y="17372"/>
                  <a:pt x="7441" y="17527"/>
                  <a:pt x="9822" y="15674"/>
                </a:cubicBezTo>
                <a:cubicBezTo>
                  <a:pt x="9780" y="17071"/>
                  <a:pt x="10298" y="18482"/>
                  <a:pt x="11381" y="19548"/>
                </a:cubicBezTo>
                <a:cubicBezTo>
                  <a:pt x="13464" y="21600"/>
                  <a:pt x="16842" y="21600"/>
                  <a:pt x="18925" y="19548"/>
                </a:cubicBezTo>
                <a:cubicBezTo>
                  <a:pt x="21008" y="17496"/>
                  <a:pt x="21008" y="14169"/>
                  <a:pt x="18925" y="12117"/>
                </a:cubicBezTo>
                <a:cubicBezTo>
                  <a:pt x="18052" y="11257"/>
                  <a:pt x="16950" y="10759"/>
                  <a:pt x="15813" y="10620"/>
                </a:cubicBezTo>
                <a:cubicBezTo>
                  <a:pt x="16584" y="9532"/>
                  <a:pt x="16479" y="8024"/>
                  <a:pt x="15493" y="7053"/>
                </a:cubicBezTo>
                <a:cubicBezTo>
                  <a:pt x="15089" y="6655"/>
                  <a:pt x="14594" y="6405"/>
                  <a:pt x="14074" y="6297"/>
                </a:cubicBezTo>
                <a:cubicBezTo>
                  <a:pt x="15430" y="4815"/>
                  <a:pt x="15388" y="2533"/>
                  <a:pt x="13939" y="1106"/>
                </a:cubicBezTo>
                <a:cubicBezTo>
                  <a:pt x="13191" y="369"/>
                  <a:pt x="12210" y="0"/>
                  <a:pt x="11229" y="0"/>
                </a:cubicBezTo>
                <a:close/>
                <a:moveTo>
                  <a:pt x="11229" y="943"/>
                </a:moveTo>
                <a:cubicBezTo>
                  <a:pt x="11965" y="943"/>
                  <a:pt x="12701" y="1219"/>
                  <a:pt x="13262" y="1772"/>
                </a:cubicBezTo>
                <a:cubicBezTo>
                  <a:pt x="14386" y="2879"/>
                  <a:pt x="14386" y="4672"/>
                  <a:pt x="13262" y="5779"/>
                </a:cubicBezTo>
                <a:cubicBezTo>
                  <a:pt x="12139" y="6885"/>
                  <a:pt x="10319" y="6885"/>
                  <a:pt x="9196" y="5779"/>
                </a:cubicBezTo>
                <a:cubicBezTo>
                  <a:pt x="8072" y="4672"/>
                  <a:pt x="8072" y="2879"/>
                  <a:pt x="9196" y="1772"/>
                </a:cubicBezTo>
                <a:cubicBezTo>
                  <a:pt x="9757" y="1219"/>
                  <a:pt x="10493" y="943"/>
                  <a:pt x="11229" y="943"/>
                </a:cubicBezTo>
                <a:close/>
                <a:moveTo>
                  <a:pt x="6069" y="1830"/>
                </a:moveTo>
                <a:cubicBezTo>
                  <a:pt x="6465" y="1830"/>
                  <a:pt x="6861" y="1979"/>
                  <a:pt x="7164" y="2277"/>
                </a:cubicBezTo>
                <a:cubicBezTo>
                  <a:pt x="7768" y="2873"/>
                  <a:pt x="7768" y="3839"/>
                  <a:pt x="7164" y="4434"/>
                </a:cubicBezTo>
                <a:cubicBezTo>
                  <a:pt x="6559" y="5030"/>
                  <a:pt x="5578" y="5030"/>
                  <a:pt x="4973" y="4434"/>
                </a:cubicBezTo>
                <a:cubicBezTo>
                  <a:pt x="4369" y="3839"/>
                  <a:pt x="4369" y="2873"/>
                  <a:pt x="4973" y="2277"/>
                </a:cubicBezTo>
                <a:cubicBezTo>
                  <a:pt x="5276" y="1979"/>
                  <a:pt x="5672" y="1830"/>
                  <a:pt x="6069" y="1830"/>
                </a:cubicBezTo>
                <a:close/>
                <a:moveTo>
                  <a:pt x="18553" y="3277"/>
                </a:moveTo>
                <a:cubicBezTo>
                  <a:pt x="18055" y="3277"/>
                  <a:pt x="17557" y="3464"/>
                  <a:pt x="17177" y="3838"/>
                </a:cubicBezTo>
                <a:cubicBezTo>
                  <a:pt x="16417" y="4586"/>
                  <a:pt x="16417" y="5800"/>
                  <a:pt x="17177" y="6548"/>
                </a:cubicBezTo>
                <a:cubicBezTo>
                  <a:pt x="17937" y="7297"/>
                  <a:pt x="19169" y="7297"/>
                  <a:pt x="19929" y="6548"/>
                </a:cubicBezTo>
                <a:cubicBezTo>
                  <a:pt x="20689" y="5800"/>
                  <a:pt x="20689" y="4586"/>
                  <a:pt x="19929" y="3838"/>
                </a:cubicBezTo>
                <a:cubicBezTo>
                  <a:pt x="19549" y="3464"/>
                  <a:pt x="19051" y="3277"/>
                  <a:pt x="18553" y="3277"/>
                </a:cubicBezTo>
                <a:close/>
                <a:moveTo>
                  <a:pt x="18553" y="3888"/>
                </a:moveTo>
                <a:cubicBezTo>
                  <a:pt x="18893" y="3888"/>
                  <a:pt x="19232" y="4015"/>
                  <a:pt x="19490" y="4270"/>
                </a:cubicBezTo>
                <a:cubicBezTo>
                  <a:pt x="20008" y="4780"/>
                  <a:pt x="20008" y="5607"/>
                  <a:pt x="19490" y="6117"/>
                </a:cubicBezTo>
                <a:cubicBezTo>
                  <a:pt x="18973" y="6626"/>
                  <a:pt x="18133" y="6626"/>
                  <a:pt x="17616" y="6117"/>
                </a:cubicBezTo>
                <a:cubicBezTo>
                  <a:pt x="17098" y="5607"/>
                  <a:pt x="17098" y="4780"/>
                  <a:pt x="17616" y="4270"/>
                </a:cubicBezTo>
                <a:cubicBezTo>
                  <a:pt x="17874" y="4015"/>
                  <a:pt x="18214" y="3888"/>
                  <a:pt x="18553" y="3888"/>
                </a:cubicBezTo>
                <a:close/>
                <a:moveTo>
                  <a:pt x="6069" y="6179"/>
                </a:moveTo>
                <a:cubicBezTo>
                  <a:pt x="7316" y="6179"/>
                  <a:pt x="8563" y="6648"/>
                  <a:pt x="9515" y="7585"/>
                </a:cubicBezTo>
                <a:cubicBezTo>
                  <a:pt x="11419" y="9461"/>
                  <a:pt x="11419" y="12501"/>
                  <a:pt x="9515" y="14376"/>
                </a:cubicBezTo>
                <a:cubicBezTo>
                  <a:pt x="7611" y="16252"/>
                  <a:pt x="4525" y="16252"/>
                  <a:pt x="2621" y="14376"/>
                </a:cubicBezTo>
                <a:cubicBezTo>
                  <a:pt x="718" y="12501"/>
                  <a:pt x="718" y="9461"/>
                  <a:pt x="2621" y="7585"/>
                </a:cubicBezTo>
                <a:cubicBezTo>
                  <a:pt x="3573" y="6648"/>
                  <a:pt x="4821" y="6179"/>
                  <a:pt x="6069" y="6179"/>
                </a:cubicBezTo>
                <a:close/>
                <a:moveTo>
                  <a:pt x="13490" y="7070"/>
                </a:moveTo>
                <a:cubicBezTo>
                  <a:pt x="13998" y="7070"/>
                  <a:pt x="14507" y="7261"/>
                  <a:pt x="14895" y="7643"/>
                </a:cubicBezTo>
                <a:cubicBezTo>
                  <a:pt x="15671" y="8407"/>
                  <a:pt x="15671" y="9647"/>
                  <a:pt x="14895" y="10412"/>
                </a:cubicBezTo>
                <a:cubicBezTo>
                  <a:pt x="14119" y="11176"/>
                  <a:pt x="12860" y="11176"/>
                  <a:pt x="12084" y="10412"/>
                </a:cubicBezTo>
                <a:cubicBezTo>
                  <a:pt x="11308" y="9647"/>
                  <a:pt x="11308" y="8407"/>
                  <a:pt x="12084" y="7643"/>
                </a:cubicBezTo>
                <a:cubicBezTo>
                  <a:pt x="12472" y="7261"/>
                  <a:pt x="12981" y="7070"/>
                  <a:pt x="13490" y="7070"/>
                </a:cubicBezTo>
                <a:close/>
                <a:moveTo>
                  <a:pt x="15153" y="11700"/>
                </a:moveTo>
                <a:cubicBezTo>
                  <a:pt x="16227" y="11700"/>
                  <a:pt x="17300" y="12104"/>
                  <a:pt x="18119" y="12911"/>
                </a:cubicBezTo>
                <a:cubicBezTo>
                  <a:pt x="19758" y="14525"/>
                  <a:pt x="19758" y="17142"/>
                  <a:pt x="18119" y="18756"/>
                </a:cubicBezTo>
                <a:cubicBezTo>
                  <a:pt x="16481" y="20369"/>
                  <a:pt x="13825" y="20369"/>
                  <a:pt x="12187" y="18756"/>
                </a:cubicBezTo>
                <a:cubicBezTo>
                  <a:pt x="10549" y="17142"/>
                  <a:pt x="10549" y="14525"/>
                  <a:pt x="12187" y="12911"/>
                </a:cubicBezTo>
                <a:cubicBezTo>
                  <a:pt x="13006" y="12104"/>
                  <a:pt x="14080" y="11700"/>
                  <a:pt x="15153" y="11700"/>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05" name="Группа"/>
          <p:cNvGrpSpPr/>
          <p:nvPr/>
        </p:nvGrpSpPr>
        <p:grpSpPr>
          <a:xfrm>
            <a:off x="13117089" y="935712"/>
            <a:ext cx="10953146" cy="14421995"/>
            <a:chOff x="-154396" y="-9939619"/>
            <a:chExt cx="9699093" cy="18197358"/>
          </a:xfrm>
        </p:grpSpPr>
        <p:sp>
          <p:nvSpPr>
            <p:cNvPr id="103" name="Title text slide"/>
            <p:cNvSpPr txBox="1"/>
            <p:nvPr/>
          </p:nvSpPr>
          <p:spPr>
            <a:xfrm>
              <a:off x="-154396" y="-9939619"/>
              <a:ext cx="9699093" cy="11779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5400" b="1" dirty="0">
                  <a:latin typeface="Arial" panose="020B0604020202020204" pitchFamily="34" charset="0"/>
                  <a:cs typeface="Arial" panose="020B0604020202020204" pitchFamily="34" charset="0"/>
                </a:rPr>
                <a:t>О ЧЕМ МОЛЧАТ ПОДРОСТКИ</a:t>
              </a:r>
              <a:endParaRPr sz="5400" b="1" dirty="0">
                <a:latin typeface="Arial" panose="020B0604020202020204" pitchFamily="34" charset="0"/>
                <a:cs typeface="Arial" panose="020B0604020202020204" pitchFamily="34" charset="0"/>
              </a:endParaRPr>
            </a:p>
          </p:txBody>
        </p:sp>
        <p:sp>
          <p:nvSpPr>
            <p:cNvPr id="104" name="Lorem ipsum dolor sit amet, consectetur adipisg elit, sed do eiusmod tempor incididunt ut labore et dolore magna aliqua. Ut enim ad minim vem, quis nostrud exercitation ullamco laboris nisi ut aliquip ex ea commo consequat. Duis aute irure dolor in reprehenderit in voluptate in velit esse cillum dolore eu fugiat nulla pariatur. Excepteur sint occaecat cupidatat non proident, sunt in culpa qui officia deserunt qui mollit anim id est natus error sit voluptatem accusantium doloue"/>
            <p:cNvSpPr txBox="1"/>
            <p:nvPr/>
          </p:nvSpPr>
          <p:spPr>
            <a:xfrm>
              <a:off x="-154396" y="-7507641"/>
              <a:ext cx="9699093" cy="157653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l"/>
              <a:r>
                <a:rPr lang="ru-RU" sz="2400" b="0" i="0" u="none" strike="noStrike" dirty="0">
                  <a:solidFill>
                    <a:srgbClr val="000000"/>
                  </a:solidFill>
                  <a:effectLst/>
                  <a:latin typeface="Arial" panose="020B0604020202020204" pitchFamily="34" charset="0"/>
                  <a:cs typeface="Arial" panose="020B0604020202020204" pitchFamily="34" charset="0"/>
                </a:rPr>
                <a:t>В одном из подростковых интернет-форумов ребята 13-16 лет пишут:</a:t>
              </a:r>
            </a:p>
            <a:p>
              <a:pPr algn="l"/>
              <a:r>
                <a:rPr lang="ru-RU" sz="2400" b="0" i="0" u="none" strike="noStrike" dirty="0">
                  <a:solidFill>
                    <a:srgbClr val="000000"/>
                  </a:solidFill>
                  <a:effectLst/>
                  <a:latin typeface="Arial" panose="020B0604020202020204" pitchFamily="34" charset="0"/>
                  <a:cs typeface="Arial" panose="020B0604020202020204" pitchFamily="34" charset="0"/>
                </a:rPr>
                <a:t>«Человек живет в семье, а чувствует себя одиночкой. И родители ничуть не переживают, что я вот отдельный от них такой».</a:t>
              </a:r>
            </a:p>
            <a:p>
              <a:pPr algn="l"/>
              <a:r>
                <a:rPr lang="ru-RU" sz="2400" b="0" i="0" u="none" strike="noStrike" dirty="0">
                  <a:solidFill>
                    <a:srgbClr val="000000"/>
                  </a:solidFill>
                  <a:effectLst/>
                  <a:latin typeface="Arial" panose="020B0604020202020204" pitchFamily="34" charset="0"/>
                  <a:cs typeface="Arial" panose="020B0604020202020204" pitchFamily="34" charset="0"/>
                </a:rPr>
                <a:t>«Папа у меня хороший, но не заморачивается мной. Спросит, как здоровье, и до свиданья. А иногда хочется выговориться».</a:t>
              </a:r>
            </a:p>
            <a:p>
              <a:pPr algn="l"/>
              <a:r>
                <a:rPr lang="ru-RU" sz="2400" b="0" i="0" u="none" strike="noStrike" dirty="0">
                  <a:solidFill>
                    <a:srgbClr val="000000"/>
                  </a:solidFill>
                  <a:effectLst/>
                  <a:latin typeface="Arial" panose="020B0604020202020204" pitchFamily="34" charset="0"/>
                  <a:cs typeface="Arial" panose="020B0604020202020204" pitchFamily="34" charset="0"/>
                </a:rPr>
                <a:t>«Я люблю свою семью, очень, я просто хочу искренних разговоров. Мне не хватает их внимания».</a:t>
              </a:r>
            </a:p>
            <a:p>
              <a:pPr algn="l"/>
              <a:r>
                <a:rPr lang="ru-RU" sz="2400" b="0" i="0" u="none" strike="noStrike" dirty="0">
                  <a:solidFill>
                    <a:srgbClr val="000000"/>
                  </a:solidFill>
                  <a:effectLst/>
                  <a:latin typeface="Arial" panose="020B0604020202020204" pitchFamily="34" charset="0"/>
                  <a:cs typeface="Arial" panose="020B0604020202020204" pitchFamily="34" charset="0"/>
                </a:rPr>
                <a:t>«Мама воспитывала меня хорошо, но что-то пошло не так. Я обманываю и сама потом страдаю. Смотрю на одноклассников — они все счастливы, в семье их любят, и они любят своих родителей... Мама относится ко мне очень холодно, а раньше было не так».</a:t>
              </a:r>
            </a:p>
            <a:p>
              <a:pPr algn="l"/>
              <a:r>
                <a:rPr lang="ru-RU" sz="2400" b="0" i="0" u="none" strike="noStrike" dirty="0">
                  <a:solidFill>
                    <a:srgbClr val="000000"/>
                  </a:solidFill>
                  <a:effectLst/>
                  <a:latin typeface="Arial" panose="020B0604020202020204" pitchFamily="34" charset="0"/>
                  <a:cs typeface="Arial" panose="020B0604020202020204" pitchFamily="34" charset="0"/>
                </a:rPr>
                <a:t>«По поводу внешности, конечно, переживаю. Я не модель с обложки. Маме, думаю, мои страдания не пофиг, она занятой человек».</a:t>
              </a:r>
            </a:p>
            <a:p>
              <a:pPr algn="l"/>
              <a:r>
                <a:rPr lang="ru-RU" sz="2400" b="0" i="0" u="none" strike="noStrike" dirty="0">
                  <a:solidFill>
                    <a:srgbClr val="000000"/>
                  </a:solidFill>
                  <a:effectLst/>
                  <a:latin typeface="Arial" panose="020B0604020202020204" pitchFamily="34" charset="0"/>
                  <a:cs typeface="Arial" panose="020B0604020202020204" pitchFamily="34" charset="0"/>
                </a:rPr>
                <a:t>«Мама спрашивает, как дела. Начинаю отвечать — отвлекается, занимается другим. Нафиг делать вид, что ей интересно? Лучше честный игнор».</a:t>
              </a:r>
            </a:p>
            <a:p>
              <a:pPr algn="l"/>
              <a:r>
                <a:rPr lang="ru-RU" sz="2400" b="0" i="0" u="none" strike="noStrike" dirty="0">
                  <a:solidFill>
                    <a:srgbClr val="000000"/>
                  </a:solidFill>
                  <a:effectLst/>
                  <a:latin typeface="Arial" panose="020B0604020202020204" pitchFamily="34" charset="0"/>
                  <a:cs typeface="Arial" panose="020B0604020202020204" pitchFamily="34" charset="0"/>
                </a:rPr>
                <a:t>«Хочется хоть какой-то поддержки от родителей — хоть бы полчаса в день чтобы сели со мной и просто поговорили. Устал ждать. Подскажите, как им намекнуть на душевный разговор».</a:t>
              </a:r>
              <a:endParaRPr lang="ru-RU" sz="2400" dirty="0">
                <a:latin typeface="Arial" panose="020B0604020202020204" pitchFamily="34" charset="0"/>
                <a:cs typeface="Arial" panose="020B0604020202020204" pitchFamily="34" charset="0"/>
              </a:endParaRPr>
            </a:p>
            <a:p>
              <a:endParaRPr lang="ru-RU" dirty="0"/>
            </a:p>
            <a:p>
              <a:endParaRPr lang="ru-RU" dirty="0"/>
            </a:p>
            <a:p>
              <a:endParaRPr dirty="0"/>
            </a:p>
          </p:txBody>
        </p:sp>
      </p:grpSp>
    </p:spTree>
    <p:extLst>
      <p:ext uri="{BB962C8B-B14F-4D97-AF65-F5344CB8AC3E}">
        <p14:creationId xmlns:p14="http://schemas.microsoft.com/office/powerpoint/2010/main" val="162766321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BB25D20D-7AD0-A8FD-AE50-AD6EB2D3FE2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43" r="16743"/>
          <a:stretch>
            <a:fillRect/>
          </a:stretch>
        </p:blipFill>
        <p:spPr>
          <a:xfrm>
            <a:off x="1790381" y="5660344"/>
            <a:ext cx="9250296" cy="6958617"/>
          </a:xfrm>
          <a:prstGeom prst="roundRect">
            <a:avLst>
              <a:gd name="adj" fmla="val 4009"/>
            </a:avLst>
          </a:prstGeom>
        </p:spPr>
      </p:pic>
      <p:sp>
        <p:nvSpPr>
          <p:cNvPr id="656" name="Title text slide"/>
          <p:cNvSpPr txBox="1"/>
          <p:nvPr/>
        </p:nvSpPr>
        <p:spPr>
          <a:xfrm>
            <a:off x="2394564" y="2066134"/>
            <a:ext cx="911217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endParaRPr dirty="0"/>
          </a:p>
        </p:txBody>
      </p:sp>
      <p:sp>
        <p:nvSpPr>
          <p:cNvPr id="658" name="Lorem ipsum dolor sit amet, consectetur adipiscing elit, sed do eiusmod tempor incididunt ut labore et dolore magna aliqua. Ut enim ad minim veniam, quis nostrud exercitation ullamco laboris nisi ut aliquip ex ea commo consequat. Duis aute irure perspis dolor in reprehenderit in voluptate velit esse cillum dolore eu fugiat nulla pariatur. Excepteur sint perspis occaecat cupidatat non proident, sunt qui in culpa qui officia deserunt mollit anim id est laborum. Sed ut perspis unde omnis iste natus error sit voluptatem accusanm doloremque laudantium, totam rem aperi, volptatem"/>
          <p:cNvSpPr txBox="1"/>
          <p:nvPr/>
        </p:nvSpPr>
        <p:spPr>
          <a:xfrm>
            <a:off x="13343323" y="5660344"/>
            <a:ext cx="9250296" cy="7291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just"/>
            <a:r>
              <a:rPr lang="ru-RU" sz="3600" b="1" dirty="0">
                <a:latin typeface="Arial" panose="020B0604020202020204" pitchFamily="34" charset="0"/>
                <a:cs typeface="Arial" panose="020B0604020202020204" pitchFamily="34" charset="0"/>
              </a:rPr>
              <a:t>Родители- первые</a:t>
            </a:r>
            <a:r>
              <a:rPr lang="en-US" sz="3600" b="1" dirty="0">
                <a:latin typeface="Arial" panose="020B0604020202020204" pitchFamily="34" charset="0"/>
                <a:cs typeface="Arial" panose="020B0604020202020204" pitchFamily="34" charset="0"/>
              </a:rPr>
              <a:t>, </a:t>
            </a:r>
            <a:r>
              <a:rPr lang="ru-RU" sz="3600" b="1" dirty="0">
                <a:latin typeface="Arial" panose="020B0604020202020204" pitchFamily="34" charset="0"/>
                <a:cs typeface="Arial" panose="020B0604020202020204" pitchFamily="34" charset="0"/>
              </a:rPr>
              <a:t>кто может распознать и сигнализировать о нарушениях в поведении своих детей</a:t>
            </a:r>
            <a:r>
              <a:rPr lang="en-US" sz="3600" b="1" dirty="0">
                <a:latin typeface="Arial" panose="020B0604020202020204" pitchFamily="34" charset="0"/>
                <a:cs typeface="Arial" panose="020B0604020202020204" pitchFamily="34" charset="0"/>
              </a:rPr>
              <a:t>.</a:t>
            </a:r>
          </a:p>
          <a:p>
            <a:pPr algn="just"/>
            <a:r>
              <a:rPr lang="ru-RU" sz="3600" b="1" dirty="0">
                <a:latin typeface="Arial" panose="020B0604020202020204" pitchFamily="34" charset="0"/>
                <a:cs typeface="Arial" panose="020B0604020202020204" pitchFamily="34" charset="0"/>
              </a:rPr>
              <a:t>Залогом эффективного взаимодействия медицинских специалистов</a:t>
            </a:r>
            <a:r>
              <a:rPr lang="en-US" sz="3600" b="1" dirty="0">
                <a:latin typeface="Arial" panose="020B0604020202020204" pitchFamily="34" charset="0"/>
                <a:cs typeface="Arial" panose="020B0604020202020204" pitchFamily="34" charset="0"/>
              </a:rPr>
              <a:t>, </a:t>
            </a:r>
            <a:r>
              <a:rPr lang="ru-RU" sz="3600" b="1" dirty="0">
                <a:latin typeface="Arial" panose="020B0604020202020204" pitchFamily="34" charset="0"/>
                <a:cs typeface="Arial" panose="020B0604020202020204" pitchFamily="34" charset="0"/>
              </a:rPr>
              <a:t>педагогов и родителей является внимательное и бережное отношение к своим детям</a:t>
            </a:r>
            <a:r>
              <a:rPr lang="en-US" sz="3600" b="1" dirty="0">
                <a:latin typeface="Arial" panose="020B0604020202020204" pitchFamily="34" charset="0"/>
                <a:cs typeface="Arial" panose="020B0604020202020204" pitchFamily="34" charset="0"/>
              </a:rPr>
              <a:t>. </a:t>
            </a:r>
          </a:p>
          <a:p>
            <a:pPr algn="just"/>
            <a:endParaRPr lang="en-US" sz="3600" b="1"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03EE79BB-6C98-76E6-783F-E3513444D21B}"/>
              </a:ext>
            </a:extLst>
          </p:cNvPr>
          <p:cNvSpPr txBox="1"/>
          <p:nvPr/>
        </p:nvSpPr>
        <p:spPr>
          <a:xfrm>
            <a:off x="680779" y="2002541"/>
            <a:ext cx="21003563" cy="2492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ru-RU" sz="3600" dirty="0">
              <a:solidFill>
                <a:srgbClr val="2E74B5"/>
              </a:solidFill>
              <a:latin typeface="Arial" panose="020B0604020202020204" pitchFamily="34" charset="0"/>
              <a:ea typeface="Times New Roman" panose="02020603050405020304" pitchFamily="18" charset="0"/>
              <a:cs typeface="Arial" panose="020B0604020202020204" pitchFamily="34" charset="0"/>
            </a:endParaRPr>
          </a:p>
          <a:p>
            <a:r>
              <a:rPr lang="ru-RU" sz="4000" dirty="0">
                <a:solidFill>
                  <a:srgbClr val="2E74B5"/>
                </a:solidFill>
                <a:latin typeface="Arial" panose="020B0604020202020204" pitchFamily="34" charset="0"/>
                <a:ea typeface="Times New Roman" panose="02020603050405020304" pitchFamily="18" charset="0"/>
                <a:cs typeface="Arial" panose="020B0604020202020204" pitchFamily="34" charset="0"/>
              </a:rPr>
              <a:t>Семья</a:t>
            </a:r>
            <a:r>
              <a:rPr lang="ru-RU" sz="40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rPr>
              <a:t>, в которой происходит развитие, является осново</a:t>
            </a:r>
            <a:r>
              <a:rPr lang="ru-RU" sz="4000" dirty="0">
                <a:solidFill>
                  <a:srgbClr val="2E74B5"/>
                </a:solidFill>
                <a:latin typeface="Arial" panose="020B0604020202020204" pitchFamily="34" charset="0"/>
                <a:ea typeface="Times New Roman" panose="02020603050405020304" pitchFamily="18" charset="0"/>
                <a:cs typeface="Arial" panose="020B0604020202020204" pitchFamily="34" charset="0"/>
              </a:rPr>
              <a:t>й </a:t>
            </a:r>
            <a:r>
              <a:rPr lang="ru-RU" sz="40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rPr>
              <a:t>формирования личности подростка: его ценностей, предпочтений, нравственных приоритетов и мировоззрения. </a:t>
            </a:r>
            <a:endParaRPr lang="ru-RU"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90881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Кружок"/>
          <p:cNvSpPr/>
          <p:nvPr/>
        </p:nvSpPr>
        <p:spPr>
          <a:xfrm>
            <a:off x="12115462" y="1482278"/>
            <a:ext cx="10751444" cy="10751444"/>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 name="Рисунок 4">
            <a:extLst>
              <a:ext uri="{FF2B5EF4-FFF2-40B4-BE49-F238E27FC236}">
                <a16:creationId xmlns="" xmlns:a16="http://schemas.microsoft.com/office/drawing/2014/main" id="{8F9A5D34-7987-2A79-1BF6-564926832BD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305" r="8305"/>
          <a:stretch>
            <a:fillRect/>
          </a:stretch>
        </p:blipFill>
        <p:spPr>
          <a:xfrm>
            <a:off x="15374938" y="2438400"/>
            <a:ext cx="8839200" cy="8839200"/>
          </a:xfrm>
          <a:prstGeom prst="ellipse">
            <a:avLst/>
          </a:prstGeom>
        </p:spPr>
      </p:pic>
      <p:sp>
        <p:nvSpPr>
          <p:cNvPr id="787" name="Title text slide"/>
          <p:cNvSpPr txBox="1"/>
          <p:nvPr/>
        </p:nvSpPr>
        <p:spPr>
          <a:xfrm>
            <a:off x="753035" y="835026"/>
            <a:ext cx="16889506"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6000" b="1" dirty="0">
                <a:effectLst/>
                <a:latin typeface="Arial" panose="020B0604020202020204" pitchFamily="34" charset="0"/>
                <a:ea typeface="Times New Roman" panose="02020603050405020304" pitchFamily="18" charset="0"/>
                <a:cs typeface="Arial" panose="020B0604020202020204" pitchFamily="34" charset="0"/>
              </a:rPr>
              <a:t>АЛГОРИТМ ОКАЗАНИЯ МЕДИЦИНСКОЙ ПОМОЩИ НЕСОВЕРШЕННОЛЕТНЕМУ СУИЦИДЕНТУ в ГБУ РО «</a:t>
            </a:r>
            <a:r>
              <a:rPr lang="ru-RU" sz="6000" b="1" dirty="0">
                <a:latin typeface="Arial" panose="020B0604020202020204" pitchFamily="34" charset="0"/>
                <a:ea typeface="Times New Roman" panose="02020603050405020304" pitchFamily="18" charset="0"/>
                <a:cs typeface="Arial" panose="020B0604020202020204" pitchFamily="34" charset="0"/>
              </a:rPr>
              <a:t>ПСИХИАТРИЧЕСКАЯ БОЛЬНИЦА</a:t>
            </a:r>
            <a:r>
              <a:rPr lang="ru-RU" sz="6000" b="1" dirty="0">
                <a:effectLst/>
                <a:latin typeface="Arial" panose="020B0604020202020204" pitchFamily="34" charset="0"/>
                <a:ea typeface="Times New Roman" panose="02020603050405020304" pitchFamily="18" charset="0"/>
                <a:cs typeface="Arial" panose="020B0604020202020204" pitchFamily="34" charset="0"/>
              </a:rPr>
              <a:t>»</a:t>
            </a:r>
            <a:endParaRPr sz="6000" b="1" dirty="0">
              <a:latin typeface="Arial" panose="020B0604020202020204" pitchFamily="34" charset="0"/>
              <a:cs typeface="Arial" panose="020B0604020202020204" pitchFamily="34" charset="0"/>
            </a:endParaRPr>
          </a:p>
        </p:txBody>
      </p:sp>
      <p:sp>
        <p:nvSpPr>
          <p:cNvPr id="789"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2425969" y="4991100"/>
            <a:ext cx="8998565" cy="405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indent="449580" algn="just"/>
            <a:endParaRPr lang="ru-RU"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82C5EF0C-6382-EE27-909A-446701DBDD86}"/>
              </a:ext>
            </a:extLst>
          </p:cNvPr>
          <p:cNvSpPr txBox="1"/>
          <p:nvPr/>
        </p:nvSpPr>
        <p:spPr>
          <a:xfrm>
            <a:off x="753035" y="6615742"/>
            <a:ext cx="14173200"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indent="-514350" algn="just">
              <a:buFont typeface="+mj-lt"/>
              <a:buAutoNum type="arabicPeriod"/>
            </a:pPr>
            <a:r>
              <a:rPr lang="ru-RU" sz="4000" b="0" dirty="0">
                <a:latin typeface="Arial" panose="020B0604020202020204" pitchFamily="34" charset="0"/>
                <a:ea typeface="Times New Roman" panose="02020603050405020304" pitchFamily="18" charset="0"/>
                <a:cs typeface="Arial" panose="020B0604020202020204" pitchFamily="34" charset="0"/>
              </a:rPr>
              <a:t>Получение информации о суициде (уведомление)</a:t>
            </a:r>
          </a:p>
          <a:p>
            <a:pPr marL="514350" indent="-514350" algn="just">
              <a:buFont typeface="+mj-lt"/>
              <a:buAutoNum type="arabicPeriod"/>
            </a:pPr>
            <a:r>
              <a:rPr lang="ru-RU" sz="4000" b="0" dirty="0">
                <a:effectLst/>
                <a:latin typeface="Arial" panose="020B0604020202020204" pitchFamily="34" charset="0"/>
                <a:ea typeface="Times New Roman" panose="02020603050405020304" pitchFamily="18" charset="0"/>
                <a:cs typeface="Arial" panose="020B0604020202020204" pitchFamily="34" charset="0"/>
              </a:rPr>
              <a:t>Приглашение на прием (в телефонном режиме и письменное приглашение не позже следующего рабочего дня после получения уведомления)</a:t>
            </a:r>
          </a:p>
          <a:p>
            <a:pPr marL="514350" indent="-514350" algn="just">
              <a:buFont typeface="+mj-lt"/>
              <a:buAutoNum type="arabicPeriod"/>
            </a:pPr>
            <a:r>
              <a:rPr lang="ru-RU" sz="4000" b="0" dirty="0">
                <a:latin typeface="Arial" panose="020B0604020202020204" pitchFamily="34" charset="0"/>
                <a:ea typeface="Times New Roman" panose="02020603050405020304" pitchFamily="18" charset="0"/>
                <a:cs typeface="Arial" panose="020B0604020202020204" pitchFamily="34" charset="0"/>
              </a:rPr>
              <a:t>Освидетельствование (клинический осмотр врачом + ЭПИ)</a:t>
            </a:r>
          </a:p>
          <a:p>
            <a:pPr marL="514350" indent="-514350" algn="just">
              <a:buFont typeface="+mj-lt"/>
              <a:buAutoNum type="arabicPeriod"/>
            </a:pPr>
            <a:r>
              <a:rPr lang="ru-RU" sz="4000" b="0" dirty="0">
                <a:effectLst/>
                <a:latin typeface="Arial" panose="020B0604020202020204" pitchFamily="34" charset="0"/>
                <a:ea typeface="Times New Roman" panose="02020603050405020304" pitchFamily="18" charset="0"/>
                <a:cs typeface="Arial" panose="020B0604020202020204" pitchFamily="34" charset="0"/>
              </a:rPr>
              <a:t>Направление на врачебную комиссию</a:t>
            </a:r>
          </a:p>
          <a:p>
            <a:pPr marL="514350" indent="-514350" algn="just">
              <a:buFont typeface="+mj-lt"/>
              <a:buAutoNum type="arabicPeriod"/>
            </a:pPr>
            <a:r>
              <a:rPr lang="ru-RU" sz="4000" b="0" dirty="0">
                <a:latin typeface="Arial" panose="020B0604020202020204" pitchFamily="34" charset="0"/>
                <a:ea typeface="Times New Roman" panose="02020603050405020304" pitchFamily="18" charset="0"/>
                <a:cs typeface="Arial" panose="020B0604020202020204" pitchFamily="34" charset="0"/>
              </a:rPr>
              <a:t>Динамическое наблюдение</a:t>
            </a:r>
            <a:endParaRPr lang="ru-RU" sz="4000" b="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940098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Кружок"/>
          <p:cNvSpPr/>
          <p:nvPr/>
        </p:nvSpPr>
        <p:spPr>
          <a:xfrm>
            <a:off x="12066954" y="736414"/>
            <a:ext cx="10751444" cy="10751444"/>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 name="Рисунок 4">
            <a:extLst>
              <a:ext uri="{FF2B5EF4-FFF2-40B4-BE49-F238E27FC236}">
                <a16:creationId xmlns="" xmlns:a16="http://schemas.microsoft.com/office/drawing/2014/main" id="{83FCE995-5F24-AB09-77E7-E6B5DE03310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812" r="6812"/>
          <a:stretch>
            <a:fillRect/>
          </a:stretch>
        </p:blipFill>
        <p:spPr>
          <a:xfrm>
            <a:off x="15976600" y="2790825"/>
            <a:ext cx="7989888" cy="7713663"/>
          </a:xfrm>
          <a:prstGeom prst="ellipse">
            <a:avLst/>
          </a:prstGeom>
        </p:spPr>
      </p:pic>
      <p:sp>
        <p:nvSpPr>
          <p:cNvPr id="787" name="Title text slide"/>
          <p:cNvSpPr txBox="1"/>
          <p:nvPr/>
        </p:nvSpPr>
        <p:spPr>
          <a:xfrm>
            <a:off x="806823" y="242387"/>
            <a:ext cx="16889506"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6000" b="1" dirty="0">
                <a:effectLst/>
                <a:latin typeface="Arial" panose="020B0604020202020204" pitchFamily="34" charset="0"/>
                <a:ea typeface="Times New Roman" panose="02020603050405020304" pitchFamily="18" charset="0"/>
                <a:cs typeface="Arial" panose="020B0604020202020204" pitchFamily="34" charset="0"/>
              </a:rPr>
              <a:t>Организация работы по профилактике суицидов и суицидальных попыток несовершеннолетних в ГБУ РО «Психоневрологический диспансер»</a:t>
            </a:r>
            <a:endParaRPr sz="6000" b="1" dirty="0">
              <a:latin typeface="Arial" panose="020B0604020202020204" pitchFamily="34" charset="0"/>
              <a:cs typeface="Arial" panose="020B0604020202020204" pitchFamily="34" charset="0"/>
            </a:endParaRPr>
          </a:p>
        </p:txBody>
      </p:sp>
      <p:sp>
        <p:nvSpPr>
          <p:cNvPr id="789"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2425969" y="4991100"/>
            <a:ext cx="8998565" cy="405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indent="449580" algn="just"/>
            <a:endParaRPr lang="ru-RU"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033016C2-6790-40FA-1222-4D2D184C0081}"/>
              </a:ext>
            </a:extLst>
          </p:cNvPr>
          <p:cNvSpPr txBox="1"/>
          <p:nvPr/>
        </p:nvSpPr>
        <p:spPr>
          <a:xfrm rot="10800000" flipV="1">
            <a:off x="556484" y="4267883"/>
            <a:ext cx="14777071" cy="9643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indent="449580" algn="just"/>
            <a:r>
              <a:rPr lang="ru-RU" sz="2400" b="0" dirty="0">
                <a:effectLst/>
                <a:latin typeface="Arial" panose="020B0604020202020204" pitchFamily="34" charset="0"/>
                <a:ea typeface="Times New Roman" panose="02020603050405020304" pitchFamily="18" charset="0"/>
                <a:cs typeface="Arial" panose="020B0604020202020204" pitchFamily="34" charset="0"/>
              </a:rPr>
              <a:t>Несовершеннолетние с признаками травм, отравлений, суицидальных попыток поступают в детско-подростковую психиатрическую службу после оказания им помощи в городских и районных больницах общего профиля, где они осматриваются в приемном покое, откуда данная информация передается в органы внутренних дел. </a:t>
            </a:r>
          </a:p>
          <a:p>
            <a:pPr indent="449580" algn="just"/>
            <a:r>
              <a:rPr lang="ru-RU" sz="2400" b="0" dirty="0">
                <a:effectLst/>
                <a:latin typeface="Arial" panose="020B0604020202020204" pitchFamily="34" charset="0"/>
                <a:ea typeface="Times New Roman" panose="02020603050405020304" pitchFamily="18" charset="0"/>
                <a:cs typeface="Arial" panose="020B0604020202020204" pitchFamily="34" charset="0"/>
              </a:rPr>
              <a:t>В психиатрическом стационаре специализированная психиатрическая помощь обеспечивается в  8 этапов:</a:t>
            </a:r>
          </a:p>
          <a:p>
            <a:pPr marL="449580" algn="just"/>
            <a:r>
              <a:rPr lang="ru-RU" sz="2400" b="0" dirty="0">
                <a:effectLst/>
                <a:latin typeface="Arial" panose="020B0604020202020204" pitchFamily="34" charset="0"/>
                <a:ea typeface="Times New Roman" panose="02020603050405020304" pitchFamily="18" charset="0"/>
                <a:cs typeface="Arial" panose="020B0604020202020204" pitchFamily="34" charset="0"/>
              </a:rPr>
              <a:t>1. немедленное круглосуточное наблюдение за пациентом с целью  обеспечения безопасности пациента и его клинической оценки;</a:t>
            </a:r>
          </a:p>
          <a:p>
            <a:pPr marL="449580" algn="just"/>
            <a:r>
              <a:rPr lang="ru-RU" sz="2400" b="0" dirty="0">
                <a:effectLst/>
                <a:latin typeface="Arial" panose="020B0604020202020204" pitchFamily="34" charset="0"/>
                <a:ea typeface="Times New Roman" panose="02020603050405020304" pitchFamily="18" charset="0"/>
                <a:cs typeface="Arial" panose="020B0604020202020204" pitchFamily="34" charset="0"/>
              </a:rPr>
              <a:t>2. адекватные меры по оценке психического статуса и суицидального риска. При проведении клинического интервью врач осуществляет первичную оценку суицидального риска и диагностику психического статуса, на основании чего устанавливает:</a:t>
            </a:r>
          </a:p>
          <a:p>
            <a:pPr indent="449580" algn="just"/>
            <a:r>
              <a:rPr lang="ru-RU" sz="2400" b="0" dirty="0">
                <a:effectLst/>
                <a:latin typeface="Arial" panose="020B0604020202020204" pitchFamily="34" charset="0"/>
                <a:ea typeface="Times New Roman" panose="02020603050405020304" pitchFamily="18" charset="0"/>
                <a:cs typeface="Arial" panose="020B0604020202020204" pitchFamily="34" charset="0"/>
              </a:rPr>
              <a:t> - предварительный диагноз</a:t>
            </a:r>
          </a:p>
          <a:p>
            <a:pPr marL="449580" algn="just"/>
            <a:r>
              <a:rPr lang="ru-RU" sz="2400" b="0" dirty="0">
                <a:effectLst/>
                <a:latin typeface="Arial" panose="020B0604020202020204" pitchFamily="34" charset="0"/>
                <a:ea typeface="Times New Roman" panose="02020603050405020304" pitchFamily="18" charset="0"/>
                <a:cs typeface="Arial" panose="020B0604020202020204" pitchFamily="34" charset="0"/>
              </a:rPr>
              <a:t>- разрабатывает план дополнительного обследования  и лечения. Клиническая оценка должна быть направлена как на определение возможного психиатрического диагноза, так и на установление рисков и других факторов, влияющих на суицидальное поведение. Раннее выявление индивидуальных факторов, способных предупредить повторные попытки позволят обеспечить успех кризисной интервенции и психотерапии;</a:t>
            </a:r>
          </a:p>
          <a:p>
            <a:pPr marL="449580" algn="just"/>
            <a:r>
              <a:rPr lang="ru-RU" sz="2400" b="0" dirty="0">
                <a:effectLst/>
                <a:latin typeface="Arial" panose="020B0604020202020204" pitchFamily="34" charset="0"/>
                <a:ea typeface="Times New Roman" panose="02020603050405020304" pitchFamily="18" charset="0"/>
                <a:cs typeface="Arial" panose="020B0604020202020204" pitchFamily="34" charset="0"/>
              </a:rPr>
              <a:t>3.  использование экспериментально-психологического исследования, направленного на углубленное исследование психических функций пациента с целью уточнения диагноза для верификации нозологической принадлежности суицидального поведения:</a:t>
            </a:r>
          </a:p>
          <a:p>
            <a:pPr marL="449580" algn="just"/>
            <a:r>
              <a:rPr lang="ru-RU" sz="2400" b="0" dirty="0">
                <a:effectLst/>
                <a:latin typeface="Arial" panose="020B0604020202020204" pitchFamily="34" charset="0"/>
                <a:ea typeface="Times New Roman" panose="02020603050405020304" pitchFamily="18" charset="0"/>
                <a:cs typeface="Arial" panose="020B0604020202020204" pitchFamily="34" charset="0"/>
              </a:rPr>
              <a:t>-определение уровня и глубины аффективных нарушений </a:t>
            </a:r>
          </a:p>
          <a:p>
            <a:pPr marL="449580" algn="just"/>
            <a:r>
              <a:rPr lang="ru-RU" sz="2400" b="0" dirty="0">
                <a:latin typeface="Arial" panose="020B0604020202020204" pitchFamily="34" charset="0"/>
                <a:ea typeface="Times New Roman" panose="02020603050405020304" pitchFamily="18" charset="0"/>
                <a:cs typeface="Arial" panose="020B0604020202020204" pitchFamily="34" charset="0"/>
              </a:rPr>
              <a:t>-</a:t>
            </a:r>
            <a:r>
              <a:rPr lang="ru-RU" sz="2400" b="0" dirty="0">
                <a:effectLst/>
                <a:latin typeface="Arial" panose="020B0604020202020204" pitchFamily="34" charset="0"/>
                <a:ea typeface="Times New Roman" panose="02020603050405020304" pitchFamily="18" charset="0"/>
                <a:cs typeface="Arial" panose="020B0604020202020204" pitchFamily="34" charset="0"/>
              </a:rPr>
              <a:t>исследовании личностных особенностей, степени выраженности акцентуации и возможных признаков социальной и личностной дезадаптации, повторного суицидального риска </a:t>
            </a:r>
          </a:p>
          <a:p>
            <a:pPr marL="792480" indent="-342900" algn="just">
              <a:buFontTx/>
              <a:buChar char="-"/>
            </a:pPr>
            <a:r>
              <a:rPr lang="ru-RU" sz="2400" b="0" dirty="0">
                <a:effectLst/>
                <a:latin typeface="Arial" panose="020B0604020202020204" pitchFamily="34" charset="0"/>
                <a:ea typeface="Times New Roman" panose="02020603050405020304" pitchFamily="18" charset="0"/>
                <a:cs typeface="Arial" panose="020B0604020202020204" pitchFamily="34" charset="0"/>
              </a:rPr>
              <a:t>исследование мышления</a:t>
            </a:r>
          </a:p>
          <a:p>
            <a:pPr marL="792480" indent="-342900" algn="just">
              <a:buFontTx/>
              <a:buChar char="-"/>
            </a:pPr>
            <a:r>
              <a:rPr lang="ru-RU" sz="2400" b="0" dirty="0">
                <a:latin typeface="Arial" panose="020B0604020202020204" pitchFamily="34" charset="0"/>
                <a:ea typeface="Times New Roman" panose="02020603050405020304" pitchFamily="18" charset="0"/>
                <a:cs typeface="Arial" panose="020B0604020202020204" pitchFamily="34" charset="0"/>
              </a:rPr>
              <a:t>и</a:t>
            </a:r>
            <a:r>
              <a:rPr lang="ru-RU" sz="2400" b="0" dirty="0">
                <a:effectLst/>
                <a:latin typeface="Arial" panose="020B0604020202020204" pitchFamily="34" charset="0"/>
                <a:ea typeface="Times New Roman" panose="02020603050405020304" pitchFamily="18" charset="0"/>
                <a:cs typeface="Arial" panose="020B0604020202020204" pitchFamily="34" charset="0"/>
              </a:rPr>
              <a:t>сследование когнитивных функций</a:t>
            </a:r>
          </a:p>
          <a:p>
            <a:pPr marL="457200" algn="just"/>
            <a:r>
              <a:rPr lang="ru-RU" sz="2000" b="0" dirty="0">
                <a:effectLst/>
                <a:latin typeface="Arial" panose="020B0604020202020204" pitchFamily="34" charset="0"/>
                <a:ea typeface="Times New Roman" panose="02020603050405020304" pitchFamily="18" charset="0"/>
                <a:cs typeface="Arial" panose="020B0604020202020204" pitchFamily="34" charset="0"/>
              </a:rPr>
              <a:t>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Кружок"/>
          <p:cNvSpPr/>
          <p:nvPr/>
        </p:nvSpPr>
        <p:spPr>
          <a:xfrm>
            <a:off x="12115462" y="1482278"/>
            <a:ext cx="10751444" cy="10751444"/>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 name="Рисунок 4">
            <a:extLst>
              <a:ext uri="{FF2B5EF4-FFF2-40B4-BE49-F238E27FC236}">
                <a16:creationId xmlns="" xmlns:a16="http://schemas.microsoft.com/office/drawing/2014/main" id="{E9E17F7C-1ABB-5239-D8B4-74B8F82747C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305" r="8305"/>
          <a:stretch>
            <a:fillRect/>
          </a:stretch>
        </p:blipFill>
        <p:spPr>
          <a:xfrm>
            <a:off x="15374938" y="549275"/>
            <a:ext cx="8839200" cy="8839200"/>
          </a:xfrm>
          <a:prstGeom prst="ellipse">
            <a:avLst/>
          </a:prstGeom>
        </p:spPr>
      </p:pic>
      <p:sp>
        <p:nvSpPr>
          <p:cNvPr id="787" name="Title text slide"/>
          <p:cNvSpPr txBox="1"/>
          <p:nvPr/>
        </p:nvSpPr>
        <p:spPr>
          <a:xfrm>
            <a:off x="753035" y="835026"/>
            <a:ext cx="16889506"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6000" b="1" dirty="0">
                <a:effectLst/>
                <a:latin typeface="Arial" panose="020B0604020202020204" pitchFamily="34" charset="0"/>
                <a:ea typeface="Times New Roman" panose="02020603050405020304" pitchFamily="18" charset="0"/>
                <a:cs typeface="Arial" panose="020B0604020202020204" pitchFamily="34" charset="0"/>
              </a:rPr>
              <a:t>Организация работы по профилактике суицидов и суицидальных попыток несовершеннолетних в ГБУ РО «Психоневрологический диспансер»</a:t>
            </a:r>
            <a:endParaRPr sz="6000" b="1" dirty="0">
              <a:latin typeface="Arial" panose="020B0604020202020204" pitchFamily="34" charset="0"/>
              <a:cs typeface="Arial" panose="020B0604020202020204" pitchFamily="34" charset="0"/>
            </a:endParaRPr>
          </a:p>
        </p:txBody>
      </p:sp>
      <p:sp>
        <p:nvSpPr>
          <p:cNvPr id="789"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2425969" y="4991100"/>
            <a:ext cx="8998565" cy="405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indent="449580" algn="just"/>
            <a:endParaRPr lang="ru-RU"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7BECE0DF-A872-52BB-CB74-F73346728675}"/>
              </a:ext>
            </a:extLst>
          </p:cNvPr>
          <p:cNvSpPr txBox="1"/>
          <p:nvPr/>
        </p:nvSpPr>
        <p:spPr>
          <a:xfrm flipH="1">
            <a:off x="169680" y="887522"/>
            <a:ext cx="13858022" cy="12906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49580" algn="just"/>
            <a:endParaRPr lang="ru-RU" sz="3200" dirty="0">
              <a:effectLst/>
              <a:latin typeface="Times New Roman" panose="02020603050405020304" pitchFamily="18" charset="0"/>
              <a:ea typeface="Times New Roman" panose="02020603050405020304" pitchFamily="18" charset="0"/>
            </a:endParaRPr>
          </a:p>
          <a:p>
            <a:pPr marL="449580" algn="just"/>
            <a:endParaRPr lang="ru-RU" sz="3200" dirty="0">
              <a:latin typeface="Times New Roman" panose="02020603050405020304" pitchFamily="18" charset="0"/>
              <a:ea typeface="Times New Roman" panose="02020603050405020304" pitchFamily="18" charset="0"/>
            </a:endParaRPr>
          </a:p>
          <a:p>
            <a:pPr marL="449580" algn="just"/>
            <a:endParaRPr lang="ru-RU" sz="3200" dirty="0">
              <a:effectLst/>
              <a:latin typeface="Times New Roman" panose="02020603050405020304" pitchFamily="18" charset="0"/>
              <a:ea typeface="Times New Roman" panose="02020603050405020304" pitchFamily="18" charset="0"/>
            </a:endParaRPr>
          </a:p>
          <a:p>
            <a:pPr marL="449580" algn="just"/>
            <a:endParaRPr lang="ru-RU" sz="3200" dirty="0">
              <a:latin typeface="Times New Roman" panose="02020603050405020304" pitchFamily="18" charset="0"/>
              <a:ea typeface="Times New Roman" panose="02020603050405020304" pitchFamily="18" charset="0"/>
            </a:endParaRPr>
          </a:p>
          <a:p>
            <a:pPr marL="449580" algn="just"/>
            <a:endParaRPr lang="ru-RU" sz="3200" dirty="0">
              <a:effectLst/>
              <a:latin typeface="Times New Roman" panose="02020603050405020304" pitchFamily="18" charset="0"/>
              <a:ea typeface="Times New Roman" panose="02020603050405020304" pitchFamily="18" charset="0"/>
            </a:endParaRPr>
          </a:p>
          <a:p>
            <a:pPr marL="449580" algn="just"/>
            <a:endParaRPr lang="ru-RU" sz="3200" dirty="0">
              <a:latin typeface="Times New Roman" panose="02020603050405020304" pitchFamily="18" charset="0"/>
              <a:ea typeface="Times New Roman" panose="02020603050405020304" pitchFamily="18" charset="0"/>
            </a:endParaRPr>
          </a:p>
          <a:p>
            <a:pPr marL="449580" algn="just"/>
            <a:endParaRPr lang="ru-RU" sz="3200" dirty="0">
              <a:effectLst/>
              <a:latin typeface="Times New Roman" panose="02020603050405020304" pitchFamily="18" charset="0"/>
              <a:ea typeface="Times New Roman" panose="02020603050405020304" pitchFamily="18" charset="0"/>
            </a:endParaRPr>
          </a:p>
          <a:p>
            <a:pPr marL="449580" algn="just"/>
            <a:endParaRPr lang="ru-RU" sz="3200" dirty="0">
              <a:latin typeface="Times New Roman" panose="02020603050405020304" pitchFamily="18" charset="0"/>
              <a:ea typeface="Times New Roman" panose="02020603050405020304" pitchFamily="18" charset="0"/>
            </a:endParaRPr>
          </a:p>
          <a:p>
            <a:pPr marL="449580" algn="just"/>
            <a:endParaRPr lang="ru-RU" sz="3200" dirty="0">
              <a:effectLst/>
              <a:latin typeface="Times New Roman" panose="02020603050405020304" pitchFamily="18" charset="0"/>
              <a:ea typeface="Times New Roman" panose="02020603050405020304" pitchFamily="18" charset="0"/>
            </a:endParaRPr>
          </a:p>
          <a:p>
            <a:pPr marL="449580" algn="just"/>
            <a:r>
              <a:rPr lang="ru-RU" sz="3200" b="0" dirty="0">
                <a:effectLst/>
                <a:latin typeface="Arial" panose="020B0604020202020204" pitchFamily="34" charset="0"/>
                <a:ea typeface="Times New Roman" panose="02020603050405020304" pitchFamily="18" charset="0"/>
                <a:cs typeface="Arial" panose="020B0604020202020204" pitchFamily="34" charset="0"/>
              </a:rPr>
              <a:t>Психотерапевтическое лечение пациентам с суицидальными тенденциями целесообразно лишь при относительно неглубоком уровне аффективных нарушений.</a:t>
            </a:r>
          </a:p>
          <a:p>
            <a:pPr marL="449580" algn="just"/>
            <a:endParaRPr lang="ru-RU" sz="3200" b="0" dirty="0">
              <a:effectLst/>
              <a:latin typeface="Arial" panose="020B0604020202020204" pitchFamily="34" charset="0"/>
              <a:ea typeface="Times New Roman" panose="02020603050405020304" pitchFamily="18" charset="0"/>
              <a:cs typeface="Arial" panose="020B0604020202020204" pitchFamily="34" charset="0"/>
            </a:endParaRPr>
          </a:p>
          <a:p>
            <a:pPr marL="449580" algn="just"/>
            <a:r>
              <a:rPr lang="ru-RU" sz="3200" b="0" dirty="0">
                <a:effectLst/>
                <a:latin typeface="Arial" panose="020B0604020202020204" pitchFamily="34" charset="0"/>
                <a:ea typeface="Times New Roman" panose="02020603050405020304" pitchFamily="18" charset="0"/>
                <a:cs typeface="Arial" panose="020B0604020202020204" pitchFamily="34" charset="0"/>
              </a:rPr>
              <a:t>4. использование экспериментально-психологического исследования, направленного на углубленное исследование психических функций пациента </a:t>
            </a:r>
          </a:p>
          <a:p>
            <a:pPr marL="449580" algn="just"/>
            <a:r>
              <a:rPr lang="ru-RU" sz="3200" b="0" dirty="0">
                <a:effectLst/>
                <a:latin typeface="Arial" panose="020B0604020202020204" pitchFamily="34" charset="0"/>
                <a:ea typeface="Times New Roman" panose="02020603050405020304" pitchFamily="18" charset="0"/>
                <a:cs typeface="Arial" panose="020B0604020202020204" pitchFamily="34" charset="0"/>
              </a:rPr>
              <a:t>5. установление клинического диагноза и коррекция плана лечения в соответствии со стандартами оказания специализированной медицинской помощи, </a:t>
            </a:r>
          </a:p>
          <a:p>
            <a:pPr marL="449580" algn="just"/>
            <a:r>
              <a:rPr lang="ru-RU" sz="3200" b="0" dirty="0">
                <a:effectLst/>
                <a:latin typeface="Arial" panose="020B0604020202020204" pitchFamily="34" charset="0"/>
                <a:ea typeface="Times New Roman" panose="02020603050405020304" pitchFamily="18" charset="0"/>
                <a:cs typeface="Arial" panose="020B0604020202020204" pitchFamily="34" charset="0"/>
              </a:rPr>
              <a:t>6.коррекция </a:t>
            </a:r>
            <a:r>
              <a:rPr lang="ru-RU" sz="3200" b="0" dirty="0" smtClean="0">
                <a:effectLst/>
                <a:latin typeface="Arial" panose="020B0604020202020204" pitchFamily="34" charset="0"/>
                <a:ea typeface="Times New Roman" panose="02020603050405020304" pitchFamily="18" charset="0"/>
                <a:cs typeface="Arial" panose="020B0604020202020204" pitchFamily="34" charset="0"/>
              </a:rPr>
              <a:t>психофармакотерапии </a:t>
            </a:r>
            <a:r>
              <a:rPr lang="ru-RU" sz="3200" b="0" dirty="0">
                <a:effectLst/>
                <a:latin typeface="Arial" panose="020B0604020202020204" pitchFamily="34" charset="0"/>
                <a:ea typeface="Times New Roman" panose="02020603050405020304" pitchFamily="18" charset="0"/>
                <a:cs typeface="Arial" panose="020B0604020202020204" pitchFamily="34" charset="0"/>
              </a:rPr>
              <a:t>с учетом установленной  нозологической принадлежности сиуцидального поведения; </a:t>
            </a:r>
          </a:p>
          <a:p>
            <a:pPr marL="449580" algn="just"/>
            <a:r>
              <a:rPr lang="ru-RU" sz="3200" b="0" dirty="0">
                <a:effectLst/>
                <a:latin typeface="Arial" panose="020B0604020202020204" pitchFamily="34" charset="0"/>
                <a:ea typeface="Times New Roman" panose="02020603050405020304" pitchFamily="18" charset="0"/>
                <a:cs typeface="Arial" panose="020B0604020202020204" pitchFamily="34" charset="0"/>
              </a:rPr>
              <a:t>7. коррекция психотерапевтического лечения с учетом выявленного уровня аффективных нарушений и личностных особенностей  пациента. </a:t>
            </a:r>
          </a:p>
          <a:p>
            <a:pPr marL="457200" algn="just"/>
            <a:r>
              <a:rPr lang="ru-RU" sz="3200" b="0" dirty="0">
                <a:effectLst/>
                <a:latin typeface="Arial" panose="020B0604020202020204" pitchFamily="34" charset="0"/>
                <a:ea typeface="Times New Roman" panose="02020603050405020304" pitchFamily="18" charset="0"/>
                <a:cs typeface="Arial" panose="020B0604020202020204" pitchFamily="34" charset="0"/>
              </a:rPr>
              <a:t> </a:t>
            </a:r>
          </a:p>
          <a:p>
            <a:pPr marL="457200" algn="just"/>
            <a:endParaRPr lang="ru-RU"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449767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Кружок"/>
          <p:cNvSpPr/>
          <p:nvPr/>
        </p:nvSpPr>
        <p:spPr>
          <a:xfrm>
            <a:off x="12115462" y="1482278"/>
            <a:ext cx="10751444" cy="10751444"/>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 name="Рисунок 4">
            <a:extLst>
              <a:ext uri="{FF2B5EF4-FFF2-40B4-BE49-F238E27FC236}">
                <a16:creationId xmlns="" xmlns:a16="http://schemas.microsoft.com/office/drawing/2014/main" id="{0B6E13D8-AAD2-1C16-7153-F1FAA96FB4F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305" r="8305"/>
          <a:stretch>
            <a:fillRect/>
          </a:stretch>
        </p:blipFill>
        <p:spPr>
          <a:xfrm>
            <a:off x="15348044" y="977445"/>
            <a:ext cx="8839200" cy="8839200"/>
          </a:xfrm>
          <a:prstGeom prst="ellipse">
            <a:avLst/>
          </a:prstGeom>
        </p:spPr>
      </p:pic>
      <p:sp>
        <p:nvSpPr>
          <p:cNvPr id="787" name="Title text slide"/>
          <p:cNvSpPr txBox="1"/>
          <p:nvPr/>
        </p:nvSpPr>
        <p:spPr>
          <a:xfrm>
            <a:off x="753035" y="248032"/>
            <a:ext cx="16889506"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6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Организация работы по профилактике суицидов и суицидальных попыток несовершеннолетних в ГБУ РО «Психоневрологический диспансер»</a:t>
            </a:r>
            <a:endParaRPr sz="6000" b="1" dirty="0">
              <a:solidFill>
                <a:schemeClr val="tx1"/>
              </a:solidFill>
              <a:latin typeface="Arial" panose="020B0604020202020204" pitchFamily="34" charset="0"/>
              <a:cs typeface="Arial" panose="020B0604020202020204" pitchFamily="34" charset="0"/>
            </a:endParaRPr>
          </a:p>
        </p:txBody>
      </p:sp>
      <p:sp>
        <p:nvSpPr>
          <p:cNvPr id="789"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2425969" y="4991100"/>
            <a:ext cx="8998565" cy="405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indent="449580" algn="just"/>
            <a:endParaRPr lang="ru-RU"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7BECE0DF-A872-52BB-CB74-F73346728675}"/>
              </a:ext>
            </a:extLst>
          </p:cNvPr>
          <p:cNvSpPr txBox="1"/>
          <p:nvPr/>
        </p:nvSpPr>
        <p:spPr>
          <a:xfrm flipH="1">
            <a:off x="753035" y="4630937"/>
            <a:ext cx="14240052" cy="94282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algn="just"/>
            <a:r>
              <a:rPr lang="ru-RU" sz="2800" b="0" dirty="0">
                <a:effectLst/>
                <a:latin typeface="Arial" panose="020B0604020202020204" pitchFamily="34" charset="0"/>
                <a:ea typeface="Times New Roman" panose="02020603050405020304" pitchFamily="18" charset="0"/>
                <a:cs typeface="Arial" panose="020B0604020202020204" pitchFamily="34" charset="0"/>
              </a:rPr>
              <a:t>В зависимости от фазы заболевания, личностных особенностей, социальной ситуации и поставленных терапевтических задач для пациента с суицидальными тенденциями могут использоваться различные методы психотерапии:</a:t>
            </a:r>
          </a:p>
          <a:p>
            <a:pPr marL="457200" algn="just"/>
            <a:r>
              <a:rPr lang="ru-RU" sz="2800" b="0" dirty="0">
                <a:effectLst/>
                <a:latin typeface="Arial" panose="020B0604020202020204" pitchFamily="34" charset="0"/>
                <a:ea typeface="Times New Roman" panose="02020603050405020304" pitchFamily="18" charset="0"/>
                <a:cs typeface="Arial" panose="020B0604020202020204" pitchFamily="34" charset="0"/>
              </a:rPr>
              <a:t> </a:t>
            </a:r>
          </a:p>
          <a:p>
            <a:pPr marL="914400" indent="-457200" algn="just">
              <a:buFont typeface="Arial" panose="020B0604020202020204" pitchFamily="34" charset="0"/>
              <a:buChar char="•"/>
            </a:pPr>
            <a:r>
              <a:rPr lang="ru-RU" sz="2800" b="0" dirty="0">
                <a:effectLst/>
                <a:latin typeface="Arial" panose="020B0604020202020204" pitchFamily="34" charset="0"/>
                <a:ea typeface="Times New Roman" panose="02020603050405020304" pitchFamily="18" charset="0"/>
                <a:cs typeface="Arial" panose="020B0604020202020204" pitchFamily="34" charset="0"/>
              </a:rPr>
              <a:t>индивидуальная (когнитивно-поведенческая, психодинамическая, суггестивная, рациональная и др.); </a:t>
            </a:r>
          </a:p>
          <a:p>
            <a:pPr marL="914400" indent="-457200" algn="just">
              <a:buFont typeface="Arial" panose="020B0604020202020204" pitchFamily="34" charset="0"/>
              <a:buChar char="•"/>
            </a:pPr>
            <a:r>
              <a:rPr lang="ru-RU" sz="2800" b="0" dirty="0">
                <a:effectLst/>
                <a:latin typeface="Arial" panose="020B0604020202020204" pitchFamily="34" charset="0"/>
                <a:ea typeface="Times New Roman" panose="02020603050405020304" pitchFamily="18" charset="0"/>
                <a:cs typeface="Arial" panose="020B0604020202020204" pitchFamily="34" charset="0"/>
              </a:rPr>
              <a:t>групповая (интерперсональная, реинтегрирующая и др.); </a:t>
            </a:r>
          </a:p>
          <a:p>
            <a:pPr marL="914400" indent="-457200" algn="just">
              <a:buFont typeface="Arial" panose="020B0604020202020204" pitchFamily="34" charset="0"/>
              <a:buChar char="•"/>
            </a:pPr>
            <a:r>
              <a:rPr lang="ru-RU" sz="2800" b="0" dirty="0">
                <a:effectLst/>
                <a:latin typeface="Arial" panose="020B0604020202020204" pitchFamily="34" charset="0"/>
                <a:ea typeface="Times New Roman" panose="02020603050405020304" pitchFamily="18" charset="0"/>
                <a:cs typeface="Arial" panose="020B0604020202020204" pitchFamily="34" charset="0"/>
              </a:rPr>
              <a:t>семейная (поддерживающая и др.)</a:t>
            </a:r>
          </a:p>
          <a:p>
            <a:pPr marL="457200" algn="just"/>
            <a:r>
              <a:rPr lang="ru-RU" sz="2800" b="0" dirty="0">
                <a:effectLst/>
                <a:latin typeface="Arial" panose="020B0604020202020204" pitchFamily="34" charset="0"/>
                <a:ea typeface="Times New Roman" panose="02020603050405020304" pitchFamily="18" charset="0"/>
                <a:cs typeface="Arial" panose="020B0604020202020204" pitchFamily="34" charset="0"/>
              </a:rPr>
              <a:t> </a:t>
            </a:r>
          </a:p>
          <a:p>
            <a:pPr marL="457200" algn="just"/>
            <a:r>
              <a:rPr lang="ru-RU" sz="2800" b="0" dirty="0">
                <a:effectLst/>
                <a:latin typeface="Arial" panose="020B0604020202020204" pitchFamily="34" charset="0"/>
                <a:ea typeface="Times New Roman" panose="02020603050405020304" pitchFamily="18" charset="0"/>
                <a:cs typeface="Arial" panose="020B0604020202020204" pitchFamily="34" charset="0"/>
              </a:rPr>
              <a:t>Выбор метода зависит от особенностей состояния больного, степени социальной дезадаптации и сложившейся социальной ситуации, а также этапа оказания психиатрической помощи с оценкой первоочередных терапевтических задач. Предпочтительным является использование психообразовательного подхода с элементами проблемно-разрешающей техники.</a:t>
            </a:r>
          </a:p>
          <a:p>
            <a:pPr marL="457200" algn="just"/>
            <a:r>
              <a:rPr lang="ru-RU" sz="2800" b="0" dirty="0">
                <a:effectLst/>
                <a:latin typeface="Arial" panose="020B0604020202020204" pitchFamily="34" charset="0"/>
                <a:ea typeface="Times New Roman" panose="02020603050405020304" pitchFamily="18" charset="0"/>
                <a:cs typeface="Arial" panose="020B0604020202020204" pitchFamily="34" charset="0"/>
              </a:rPr>
              <a:t> </a:t>
            </a:r>
          </a:p>
          <a:p>
            <a:pPr marL="457200" algn="just"/>
            <a:r>
              <a:rPr lang="ru-RU" sz="2800" b="0" dirty="0">
                <a:effectLst/>
                <a:latin typeface="Arial" panose="020B0604020202020204" pitchFamily="34" charset="0"/>
                <a:ea typeface="Times New Roman" panose="02020603050405020304" pitchFamily="18" charset="0"/>
                <a:cs typeface="Arial" panose="020B0604020202020204" pitchFamily="34" charset="0"/>
              </a:rPr>
              <a:t>8.	налаживание контакта с родственниками и другими эмоционально значимыми лицами. Родственники и/или другие близкие люди должны быть поставлены в известность о суицидальных намерениях или действиях пациента. Во многих случаях они могут привлекаться для оказания психологической поддержки пациенту и наблюдения за ним.</a:t>
            </a:r>
          </a:p>
          <a:p>
            <a:pPr marL="457200" algn="just"/>
            <a:r>
              <a:rPr lang="ru-RU" sz="2800" b="0" dirty="0">
                <a:effectLst/>
                <a:latin typeface="Arial" panose="020B0604020202020204" pitchFamily="34" charset="0"/>
                <a:ea typeface="Times New Roman" panose="02020603050405020304" pitchFamily="18" charset="0"/>
                <a:cs typeface="Arial" panose="020B0604020202020204" pitchFamily="34" charset="0"/>
              </a:rPr>
              <a:t> </a:t>
            </a:r>
          </a:p>
          <a:p>
            <a:pPr marL="457200" algn="just"/>
            <a:r>
              <a:rPr lang="ru-RU"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776509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Title text slide"/>
          <p:cNvSpPr txBox="1"/>
          <p:nvPr/>
        </p:nvSpPr>
        <p:spPr>
          <a:xfrm>
            <a:off x="2394564" y="2066134"/>
            <a:ext cx="911217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endParaRPr dirty="0"/>
          </a:p>
        </p:txBody>
      </p:sp>
      <p:sp>
        <p:nvSpPr>
          <p:cNvPr id="658" name="Lorem ipsum dolor sit amet, consectetur adipiscing elit, sed do eiusmod tempor incididunt ut labore et dolore magna aliqua. Ut enim ad minim veniam, quis nostrud exercitation ullamco laboris nisi ut aliquip ex ea commo consequat. Duis aute irure perspis dolor in reprehenderit in voluptate velit esse cillum dolore eu fugiat nulla pariatur. Excepteur sint perspis occaecat cupidatat non proident, sunt qui in culpa qui officia deserunt mollit anim id est laborum. Sed ut perspis unde omnis iste natus error sit voluptatem accusanm doloremque laudantium, totam rem aperi, volptatem"/>
          <p:cNvSpPr txBox="1"/>
          <p:nvPr/>
        </p:nvSpPr>
        <p:spPr>
          <a:xfrm>
            <a:off x="2394564" y="7418067"/>
            <a:ext cx="9112175" cy="51764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endParaRPr lang="ru-RU" dirty="0">
              <a:latin typeface="Arial" panose="020B0604020202020204" pitchFamily="34" charset="0"/>
              <a:cs typeface="Arial" panose="020B0604020202020204" pitchFamily="34" charset="0"/>
            </a:endParaRPr>
          </a:p>
          <a:p>
            <a:r>
              <a:rPr lang="ru-RU" sz="2800" b="1" dirty="0">
                <a:solidFill>
                  <a:schemeClr val="tx1"/>
                </a:solidFill>
                <a:latin typeface="Arial" panose="020B0604020202020204" pitchFamily="34" charset="0"/>
                <a:cs typeface="Arial" panose="020B0604020202020204" pitchFamily="34" charset="0"/>
              </a:rPr>
              <a:t>Доклад подготовила </a:t>
            </a:r>
          </a:p>
          <a:p>
            <a:r>
              <a:rPr lang="ru-RU" sz="2800" b="1" dirty="0">
                <a:solidFill>
                  <a:schemeClr val="tx1"/>
                </a:solidFill>
                <a:latin typeface="Arial" panose="020B0604020202020204" pitchFamily="34" charset="0"/>
                <a:cs typeface="Arial" panose="020B0604020202020204" pitchFamily="34" charset="0"/>
              </a:rPr>
              <a:t>медицинский психолог ГБУ РО «ПБ» </a:t>
            </a:r>
            <a:endParaRPr lang="en-US" sz="2800" b="1" dirty="0">
              <a:solidFill>
                <a:schemeClr val="tx1"/>
              </a:solidFill>
              <a:latin typeface="Arial" panose="020B0604020202020204" pitchFamily="34" charset="0"/>
              <a:cs typeface="Arial" panose="020B0604020202020204" pitchFamily="34" charset="0"/>
            </a:endParaRPr>
          </a:p>
          <a:p>
            <a:r>
              <a:rPr lang="ru-RU" sz="2800" b="1" dirty="0">
                <a:solidFill>
                  <a:schemeClr val="tx1"/>
                </a:solidFill>
                <a:latin typeface="Arial" panose="020B0604020202020204" pitchFamily="34" charset="0"/>
                <a:cs typeface="Arial" panose="020B0604020202020204" pitchFamily="34" charset="0"/>
              </a:rPr>
              <a:t>Литовченко Д</a:t>
            </a:r>
            <a:r>
              <a:rPr lang="en-US" sz="2800" b="1" dirty="0">
                <a:solidFill>
                  <a:schemeClr val="tx1"/>
                </a:solidFill>
                <a:latin typeface="Arial" panose="020B0604020202020204" pitchFamily="34" charset="0"/>
                <a:cs typeface="Arial" panose="020B0604020202020204" pitchFamily="34" charset="0"/>
              </a:rPr>
              <a:t>.</a:t>
            </a:r>
            <a:r>
              <a:rPr lang="ru-RU" sz="2800" b="1" dirty="0">
                <a:solidFill>
                  <a:schemeClr val="tx1"/>
                </a:solidFill>
                <a:latin typeface="Arial" panose="020B0604020202020204" pitchFamily="34" charset="0"/>
                <a:cs typeface="Arial" panose="020B0604020202020204" pitchFamily="34" charset="0"/>
              </a:rPr>
              <a:t>З</a:t>
            </a:r>
            <a:r>
              <a:rPr lang="en-US" sz="2800" b="1" dirty="0">
                <a:solidFill>
                  <a:schemeClr val="tx1"/>
                </a:solidFill>
                <a:latin typeface="Arial" panose="020B0604020202020204" pitchFamily="34" charset="0"/>
                <a:cs typeface="Arial" panose="020B0604020202020204" pitchFamily="34" charset="0"/>
              </a:rPr>
              <a:t>.</a:t>
            </a:r>
          </a:p>
          <a:p>
            <a:r>
              <a:rPr lang="ru-RU" sz="2800" b="1" dirty="0">
                <a:solidFill>
                  <a:schemeClr val="tx1"/>
                </a:solidFill>
                <a:latin typeface="Arial" panose="020B0604020202020204" pitchFamily="34" charset="0"/>
                <a:cs typeface="Arial" panose="020B0604020202020204" pitchFamily="34" charset="0"/>
              </a:rPr>
              <a:t>контакты для связи:</a:t>
            </a:r>
          </a:p>
          <a:p>
            <a:r>
              <a:rPr lang="en-US" sz="2800" b="1" dirty="0">
                <a:solidFill>
                  <a:schemeClr val="tx1"/>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rosdarin@mail.ru</a:t>
            </a:r>
            <a:endParaRPr lang="en-US" sz="28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8-918-5100069</a:t>
            </a:r>
          </a:p>
        </p:txBody>
      </p:sp>
      <p:sp>
        <p:nvSpPr>
          <p:cNvPr id="8" name="TextBox 7">
            <a:extLst>
              <a:ext uri="{FF2B5EF4-FFF2-40B4-BE49-F238E27FC236}">
                <a16:creationId xmlns="" xmlns:a16="http://schemas.microsoft.com/office/drawing/2014/main" id="{03EE79BB-6C98-76E6-783F-E3513444D21B}"/>
              </a:ext>
            </a:extLst>
          </p:cNvPr>
          <p:cNvSpPr txBox="1"/>
          <p:nvPr/>
        </p:nvSpPr>
        <p:spPr>
          <a:xfrm>
            <a:off x="680780" y="2002541"/>
            <a:ext cx="22484020"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44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rPr>
              <a:t>«Переходный</a:t>
            </a:r>
            <a:r>
              <a:rPr lang="ru-RU" sz="4400" dirty="0">
                <a:solidFill>
                  <a:srgbClr val="2E74B5"/>
                </a:solidFill>
                <a:latin typeface="Arial" panose="020B0604020202020204" pitchFamily="34" charset="0"/>
                <a:ea typeface="Times New Roman" panose="02020603050405020304" pitchFamily="18" charset="0"/>
                <a:cs typeface="Arial" panose="020B0604020202020204" pitchFamily="34" charset="0"/>
              </a:rPr>
              <a:t> </a:t>
            </a:r>
            <a:r>
              <a:rPr lang="ru-RU" sz="44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rPr>
              <a:t>возраст</a:t>
            </a:r>
            <a:r>
              <a:rPr lang="ru-RU" sz="4400" dirty="0">
                <a:solidFill>
                  <a:srgbClr val="2E74B5"/>
                </a:solidFill>
                <a:latin typeface="Arial" panose="020B0604020202020204" pitchFamily="34" charset="0"/>
                <a:ea typeface="Times New Roman" panose="02020603050405020304" pitchFamily="18" charset="0"/>
                <a:cs typeface="Arial" panose="020B0604020202020204" pitchFamily="34" charset="0"/>
              </a:rPr>
              <a:t> </a:t>
            </a:r>
            <a:r>
              <a:rPr lang="ru-RU" sz="44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rPr>
              <a:t>- это возраст оформления мировоззрения и личности, возникновения самосознания и связных представлений о мире» </a:t>
            </a:r>
          </a:p>
          <a:p>
            <a:r>
              <a:rPr lang="ru-RU" sz="4400" dirty="0" smtClean="0">
                <a:solidFill>
                  <a:srgbClr val="2E74B5"/>
                </a:solidFill>
                <a:effectLst/>
                <a:latin typeface="Arial" panose="020B0604020202020204" pitchFamily="34" charset="0"/>
                <a:ea typeface="Times New Roman" panose="02020603050405020304" pitchFamily="18" charset="0"/>
                <a:cs typeface="Arial" panose="020B0604020202020204" pitchFamily="34" charset="0"/>
              </a:rPr>
              <a:t>[</a:t>
            </a:r>
            <a:r>
              <a:rPr lang="ru-RU" sz="4400" smtClean="0">
                <a:solidFill>
                  <a:srgbClr val="2E74B5"/>
                </a:solidFill>
                <a:effectLst/>
                <a:latin typeface="Arial" panose="020B0604020202020204" pitchFamily="34" charset="0"/>
                <a:ea typeface="Times New Roman" panose="02020603050405020304" pitchFamily="18" charset="0"/>
                <a:cs typeface="Arial" panose="020B0604020202020204" pitchFamily="34" charset="0"/>
              </a:rPr>
              <a:t>Л.С. Выготский</a:t>
            </a:r>
            <a:r>
              <a:rPr lang="ru-RU" sz="44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rPr>
              <a:t>, 1982, с. 122]. </a:t>
            </a:r>
          </a:p>
          <a:p>
            <a:endParaRPr lang="ru-RU" sz="3600" dirty="0">
              <a:solidFill>
                <a:srgbClr val="2E74B5"/>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Кружок"/>
          <p:cNvSpPr/>
          <p:nvPr/>
        </p:nvSpPr>
        <p:spPr>
          <a:xfrm>
            <a:off x="15049896" y="-788564"/>
            <a:ext cx="17944010" cy="1794401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7" name="Title text slide"/>
          <p:cNvSpPr txBox="1"/>
          <p:nvPr/>
        </p:nvSpPr>
        <p:spPr>
          <a:xfrm>
            <a:off x="841250" y="1580240"/>
            <a:ext cx="12408721"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4800" b="1" dirty="0">
                <a:latin typeface="Arial" panose="020B0604020202020204" pitchFamily="34" charset="0"/>
                <a:cs typeface="Arial" panose="020B0604020202020204" pitchFamily="34" charset="0"/>
              </a:rPr>
              <a:t>ТИПОЛОГИЯ СУИЦИДОВ</a:t>
            </a:r>
            <a:endParaRPr sz="4800" b="1" dirty="0">
              <a:latin typeface="Arial" panose="020B0604020202020204" pitchFamily="34" charset="0"/>
              <a:cs typeface="Arial" panose="020B0604020202020204" pitchFamily="34" charset="0"/>
            </a:endParaRPr>
          </a:p>
        </p:txBody>
      </p:sp>
      <p:sp>
        <p:nvSpPr>
          <p:cNvPr id="139"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8766088" y="2421496"/>
            <a:ext cx="5790327" cy="737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just"/>
            <a:r>
              <a:rPr lang="ru-RU" sz="3600" b="1" dirty="0">
                <a:solidFill>
                  <a:srgbClr val="111111"/>
                </a:solidFill>
                <a:latin typeface="Arial" panose="020B0604020202020204" pitchFamily="34" charset="0"/>
                <a:ea typeface="Times New Roman" panose="02020603050405020304" pitchFamily="18" charset="0"/>
                <a:cs typeface="Arial" panose="020B0604020202020204" pitchFamily="34" charset="0"/>
              </a:rPr>
              <a:t>Скрытый суицид </a:t>
            </a:r>
            <a:r>
              <a:rPr lang="ru-RU" sz="36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вид суицидального поведения</a:t>
            </a:r>
            <a:r>
              <a:rPr lang="en-US"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который в строгом смысле не отвечает его признакам</a:t>
            </a:r>
            <a:r>
              <a:rPr lang="en-US"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но имеет ту же направленность и результат</a:t>
            </a:r>
            <a:r>
              <a:rPr lang="en-US"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Человек выбирает не открытый уход из жизни «по собственному желанию»</a:t>
            </a:r>
            <a:r>
              <a:rPr lang="en-US"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a:t>
            </a: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а так называемое «суицидально обусловленное поведение»</a:t>
            </a:r>
            <a:r>
              <a:rPr lang="en-US"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a:t>
            </a:r>
            <a:endParaRPr lang="ru-RU" sz="3200" dirty="0">
              <a:effectLst/>
              <a:latin typeface="Arial" panose="020B0604020202020204" pitchFamily="34" charset="0"/>
              <a:ea typeface="Calibri" panose="020F0502020204030204" pitchFamily="34" charset="0"/>
              <a:cs typeface="Arial" panose="020B0604020202020204" pitchFamily="34" charset="0"/>
            </a:endParaRPr>
          </a:p>
          <a:p>
            <a:pPr algn="just"/>
            <a:endParaRPr dirty="0"/>
          </a:p>
        </p:txBody>
      </p:sp>
      <p:sp>
        <p:nvSpPr>
          <p:cNvPr id="140"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0006445" y="5992523"/>
            <a:ext cx="8489492" cy="6287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600" b="1" dirty="0">
                <a:latin typeface="Arial" panose="020B0604020202020204" pitchFamily="34" charset="0"/>
                <a:cs typeface="Arial" panose="020B0604020202020204" pitchFamily="34" charset="0"/>
              </a:rPr>
              <a:t>Демонстративный суицид</a:t>
            </a:r>
          </a:p>
          <a:p>
            <a:pPr algn="just"/>
            <a:r>
              <a:rPr lang="ru-RU" sz="3200" dirty="0">
                <a:latin typeface="Arial" panose="020B0604020202020204" pitchFamily="34" charset="0"/>
                <a:cs typeface="Arial" panose="020B0604020202020204" pitchFamily="34" charset="0"/>
              </a:rPr>
              <a:t>Может проявляться как способ своеобразного шантажа</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Желание умереть </a:t>
            </a:r>
            <a:r>
              <a:rPr lang="ru-RU" sz="3200" dirty="0" smtClean="0">
                <a:latin typeface="Arial" panose="020B0604020202020204" pitchFamily="34" charset="0"/>
                <a:cs typeface="Arial" panose="020B0604020202020204" pitchFamily="34" charset="0"/>
              </a:rPr>
              <a:t>отсутствует</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Агрессия направлена вовне: отомстить</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навредить</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заставить страдать</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призвать к ответу</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Смертельная опасность такого суицида заключается в случайности: случайно соскользнула нога</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случайно затянулась петля</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не предсказуемая реакция организма на принятые таблетки</a:t>
            </a:r>
            <a:r>
              <a:rPr lang="en-US" sz="3200" dirty="0">
                <a:latin typeface="Arial" panose="020B0604020202020204" pitchFamily="34" charset="0"/>
                <a:cs typeface="Arial" panose="020B0604020202020204" pitchFamily="34" charset="0"/>
              </a:rPr>
              <a:t>.</a:t>
            </a:r>
            <a:endParaRPr sz="3200" dirty="0">
              <a:latin typeface="Arial" panose="020B0604020202020204" pitchFamily="34" charset="0"/>
              <a:cs typeface="Arial" panose="020B0604020202020204" pitchFamily="34" charset="0"/>
            </a:endParaRPr>
          </a:p>
        </p:txBody>
      </p:sp>
      <p:sp>
        <p:nvSpPr>
          <p:cNvPr id="141"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517975" y="3044467"/>
            <a:ext cx="8986832" cy="7469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600" b="1" dirty="0">
                <a:latin typeface="Arial" panose="020B0604020202020204" pitchFamily="34" charset="0"/>
                <a:cs typeface="Arial" panose="020B0604020202020204" pitchFamily="34" charset="0"/>
              </a:rPr>
              <a:t>Истинный суицид</a:t>
            </a:r>
          </a:p>
          <a:p>
            <a:pPr algn="just"/>
            <a:r>
              <a:rPr lang="ru-RU" sz="3200" dirty="0">
                <a:latin typeface="Arial" panose="020B0604020202020204" pitchFamily="34" charset="0"/>
                <a:cs typeface="Arial" panose="020B0604020202020204" pitchFamily="34" charset="0"/>
              </a:rPr>
              <a:t>Истинный суицид никогда не бывает спонтанным</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хоть иногда и выглядит довольно неожиданным</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Такому суициду предшествуют угнетенное настроение</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депрессивное состояние</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мысли об уходе из жизни</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Истинный суицид направляется желанием умереть</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которое связано с потерей жизненного смысла</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самонаказанием</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желанием избежать страдания</a:t>
            </a:r>
            <a:r>
              <a:rPr lang="en-US" sz="3200"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невозможностью разрешить затянувшуюся конфликтную ситуацию</a:t>
            </a:r>
            <a:r>
              <a:rPr lang="en-US" sz="3200" dirty="0">
                <a:latin typeface="Arial" panose="020B0604020202020204" pitchFamily="34" charset="0"/>
                <a:cs typeface="Arial" panose="020B0604020202020204" pitchFamily="34" charset="0"/>
              </a:rPr>
              <a:t>.</a:t>
            </a:r>
            <a:endParaRPr sz="3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1D2B4460-7140-9F71-50B2-DBCB1EA8EC64}"/>
              </a:ext>
            </a:extLst>
          </p:cNvPr>
          <p:cNvSpPr txBox="1"/>
          <p:nvPr/>
        </p:nvSpPr>
        <p:spPr>
          <a:xfrm>
            <a:off x="7890613" y="2450853"/>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Фигура">
            <a:extLst>
              <a:ext uri="{FF2B5EF4-FFF2-40B4-BE49-F238E27FC236}">
                <a16:creationId xmlns="" xmlns:a16="http://schemas.microsoft.com/office/drawing/2014/main" id="{7775E0D3-EE7D-818A-6735-88D222332054}"/>
              </a:ext>
            </a:extLst>
          </p:cNvPr>
          <p:cNvSpPr/>
          <p:nvPr/>
        </p:nvSpPr>
        <p:spPr>
          <a:xfrm>
            <a:off x="11016343" y="1720531"/>
            <a:ext cx="5579686" cy="1654040"/>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721087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96" name="Закругленный прямоугольник"/>
          <p:cNvSpPr/>
          <p:nvPr/>
        </p:nvSpPr>
        <p:spPr>
          <a:xfrm>
            <a:off x="404037" y="808074"/>
            <a:ext cx="9375409" cy="12643982"/>
          </a:xfrm>
          <a:prstGeom prst="roundRect">
            <a:avLst>
              <a:gd name="adj" fmla="val 3496"/>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97" name="Subtitle text"/>
          <p:cNvSpPr txBox="1"/>
          <p:nvPr/>
        </p:nvSpPr>
        <p:spPr>
          <a:xfrm>
            <a:off x="823935" y="1139999"/>
            <a:ext cx="7899195" cy="2596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pPr>
              <a:lnSpc>
                <a:spcPct val="115000"/>
              </a:lnSpc>
              <a:spcBef>
                <a:spcPts val="750"/>
              </a:spcBef>
              <a:spcAft>
                <a:spcPts val="900"/>
              </a:spcAft>
            </a:pPr>
            <a:r>
              <a:rPr lang="ru-RU" sz="36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Суицидальное поведение с преимущественным воздействием на зна­чимых других</a:t>
            </a:r>
            <a:endParaRPr lang="ru-RU"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8" name="Lorem ipsum sed dolor sit sed amet, consectetur adipiscing elit, sed do eiusmod tempor incididunt ut labore et dolore minim veniam, laboris quis nostrud exercitation ullamco"/>
          <p:cNvSpPr txBox="1"/>
          <p:nvPr/>
        </p:nvSpPr>
        <p:spPr>
          <a:xfrm>
            <a:off x="404037" y="3784241"/>
            <a:ext cx="9186529" cy="104940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just">
              <a:lnSpc>
                <a:spcPct val="115000"/>
              </a:lnSpc>
              <a:spcBef>
                <a:spcPts val="750"/>
              </a:spcBef>
              <a:spcAft>
                <a:spcPts val="900"/>
              </a:spcAft>
            </a:pPr>
            <a:endParaRPr lang="ru-RU" sz="24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750"/>
              </a:spcBef>
              <a:spcAft>
                <a:spcPts val="900"/>
              </a:spcAft>
            </a:pPr>
            <a:r>
              <a:rPr lang="ru-RU" sz="24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Суицидальные акты и намерения могут носить яркий, театрализован­ный характер. </a:t>
            </a:r>
          </a:p>
          <a:p>
            <a:pPr algn="just">
              <a:lnSpc>
                <a:spcPct val="115000"/>
              </a:lnSpc>
              <a:spcBef>
                <a:spcPts val="750"/>
              </a:spcBef>
              <a:spcAft>
                <a:spcPts val="900"/>
              </a:spcAft>
            </a:pPr>
            <a:r>
              <a:rPr lang="ru-RU" sz="24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Действия предпринимаются с целью привлечь или вернуть утраченное к себе внимание, вызвать сочувствие, избавиться от грозящих неприятностей, или наказать обидчика, вызвав у него чувство вины или обратив на него возмущение окружающих, и доставив ему серьезные не­приятности. Суицидальный акт часто совершается в том месте, которое связано с эмоционально значимым лицом, которому он адресован: дома - родным, в школе - педагогам, либо сверстникам и т.д. </a:t>
            </a:r>
          </a:p>
          <a:p>
            <a:pPr algn="just">
              <a:lnSpc>
                <a:spcPct val="115000"/>
              </a:lnSpc>
              <a:spcBef>
                <a:spcPts val="750"/>
              </a:spcBef>
              <a:spcAft>
                <a:spcPts val="900"/>
              </a:spcAft>
            </a:pPr>
            <a:r>
              <a:rPr lang="ru-RU" sz="24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Такого рода дейст­вия, направленные «во вне», как правило, свидетельствуют о нарушенных отношениях между ребёнком (подростком) и его ближайшим окружением (родители, сверстники и пр.). В данной ситуации можно предположить, что, либо ребёнок (подросток) не может проявить свои потребности иным (адаптивным) способом, либо его ближайшее социальное окружение иг­норирует «более слабые» сигналы. Следует помнить, что даже «демонст­ративное» поведение может заканчиваться смертью. </a:t>
            </a:r>
          </a:p>
          <a:p>
            <a:endParaRPr dirty="0"/>
          </a:p>
        </p:txBody>
      </p:sp>
      <p:sp>
        <p:nvSpPr>
          <p:cNvPr id="203" name="Закругленный прямоугольник"/>
          <p:cNvSpPr/>
          <p:nvPr/>
        </p:nvSpPr>
        <p:spPr>
          <a:xfrm>
            <a:off x="10126167" y="878956"/>
            <a:ext cx="6382555" cy="11050773"/>
          </a:xfrm>
          <a:prstGeom prst="roundRect">
            <a:avLst>
              <a:gd name="adj" fmla="val 3496"/>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04" name="Subtitle text"/>
          <p:cNvSpPr txBox="1"/>
          <p:nvPr/>
        </p:nvSpPr>
        <p:spPr>
          <a:xfrm>
            <a:off x="10204137" y="1350496"/>
            <a:ext cx="5991052" cy="21339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ru-RU" sz="36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Аффективное суицидальное поведение</a:t>
            </a:r>
            <a:endParaRPr lang="ru-RU" sz="3600" b="1" dirty="0">
              <a:effectLst/>
              <a:latin typeface="Arial" panose="020B0604020202020204" pitchFamily="34" charset="0"/>
              <a:ea typeface="Calibri" panose="020F0502020204030204" pitchFamily="34" charset="0"/>
              <a:cs typeface="Arial" panose="020B0604020202020204" pitchFamily="34" charset="0"/>
            </a:endParaRPr>
          </a:p>
          <a:p>
            <a:endParaRPr dirty="0"/>
          </a:p>
        </p:txBody>
      </p:sp>
      <p:sp>
        <p:nvSpPr>
          <p:cNvPr id="205" name="Lorem ipsum sed dolor sit sed amet, consectetur adipiscing elit, sed do eiusmod tempor incididunt ut labore et dolore minim veniam, laboris quis nostrud exercitation ullamco"/>
          <p:cNvSpPr txBox="1"/>
          <p:nvPr/>
        </p:nvSpPr>
        <p:spPr>
          <a:xfrm>
            <a:off x="10204137" y="3928271"/>
            <a:ext cx="5991052" cy="65140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lnSpc>
                <a:spcPct val="115000"/>
              </a:lnSpc>
              <a:spcBef>
                <a:spcPts val="750"/>
              </a:spcBef>
              <a:spcAft>
                <a:spcPts val="900"/>
              </a:spcAft>
            </a:pPr>
            <a:r>
              <a:rPr lang="ru-RU" sz="32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Суицидальные попытки, совершаемые на высоте аффекта (сильных эмоций), который может длиться всего минуты, но иногда в силу напря­женной ситуации может растягиваться на часы и сутки. </a:t>
            </a:r>
          </a:p>
          <a:p>
            <a:pPr algn="ctr">
              <a:lnSpc>
                <a:spcPct val="115000"/>
              </a:lnSpc>
              <a:spcBef>
                <a:spcPts val="750"/>
              </a:spcBef>
              <a:spcAft>
                <a:spcPts val="900"/>
              </a:spcAft>
            </a:pPr>
            <a:r>
              <a:rPr lang="ru-RU" sz="32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Аффек­тивное суицидальное поведение с трудом прогнозируется и с трудом под­дается профилактике.</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0" name="Закругленный прямоугольник"/>
          <p:cNvSpPr/>
          <p:nvPr/>
        </p:nvSpPr>
        <p:spPr>
          <a:xfrm>
            <a:off x="16840897" y="808074"/>
            <a:ext cx="6719167" cy="11036595"/>
          </a:xfrm>
          <a:prstGeom prst="roundRect">
            <a:avLst>
              <a:gd name="adj" fmla="val 3496"/>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11" name="Subtitle text"/>
          <p:cNvSpPr txBox="1"/>
          <p:nvPr/>
        </p:nvSpPr>
        <p:spPr>
          <a:xfrm>
            <a:off x="16840898" y="1117079"/>
            <a:ext cx="6294475" cy="19597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pPr>
              <a:lnSpc>
                <a:spcPct val="115000"/>
              </a:lnSpc>
              <a:spcBef>
                <a:spcPts val="750"/>
              </a:spcBef>
              <a:spcAft>
                <a:spcPts val="900"/>
              </a:spcAft>
            </a:pPr>
            <a:r>
              <a:rPr lang="ru-RU" sz="36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Суицидальное поведение с выраженными интенциями к смерти</a:t>
            </a:r>
            <a:endParaRPr lang="ru-RU"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2" name="Lorem ipsum sed dolor sit sed amet, consectetur adipiscing elit, sed do eiusmod tempor incididunt ut labore et dolore minim veniam, laboris quis nostrud exercitation ullamco"/>
          <p:cNvSpPr txBox="1"/>
          <p:nvPr/>
        </p:nvSpPr>
        <p:spPr>
          <a:xfrm>
            <a:off x="16716036" y="3920526"/>
            <a:ext cx="6968888" cy="70804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lnSpc>
                <a:spcPct val="115000"/>
              </a:lnSpc>
              <a:spcBef>
                <a:spcPts val="750"/>
              </a:spcBef>
              <a:spcAft>
                <a:spcPts val="900"/>
              </a:spcAft>
            </a:pPr>
            <a:r>
              <a:rPr lang="ru-RU" sz="32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Обдуманное, тщательно спланированное намерение покончить с со­бой. Поведение строится так, чтобы суицидальная попытка, по представ­лению подростка, была эффективной. </a:t>
            </a:r>
          </a:p>
          <a:p>
            <a:pPr algn="ctr">
              <a:lnSpc>
                <a:spcPct val="115000"/>
              </a:lnSpc>
              <a:spcBef>
                <a:spcPts val="750"/>
              </a:spcBef>
              <a:spcAft>
                <a:spcPts val="900"/>
              </a:spcAft>
            </a:pPr>
            <a:r>
              <a:rPr lang="ru-RU" sz="32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В оставленных записках обычно звучат идеи самообвинения. Записки более адресованы самому себе, чем другим, или предназначены для того, чтобы избавить от чувства вины знакомых и близких.</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5" name="More Information"/>
          <p:cNvSpPr txBox="1"/>
          <p:nvPr/>
        </p:nvSpPr>
        <p:spPr>
          <a:xfrm>
            <a:off x="16508723" y="11093399"/>
            <a:ext cx="3834099"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More Information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text slide"/>
          <p:cNvSpPr txBox="1"/>
          <p:nvPr/>
        </p:nvSpPr>
        <p:spPr>
          <a:xfrm>
            <a:off x="2394563" y="1758357"/>
            <a:ext cx="19827483"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sz="6000" b="1" dirty="0">
                <a:latin typeface="Arial" panose="020B0604020202020204" pitchFamily="34" charset="0"/>
                <a:cs typeface="Arial" panose="020B0604020202020204" pitchFamily="34" charset="0"/>
              </a:rPr>
              <a:t>ДИАГНОСТИКА РИСКА </a:t>
            </a:r>
          </a:p>
          <a:p>
            <a:r>
              <a:rPr lang="ru-RU" sz="6000" b="1" dirty="0">
                <a:latin typeface="Arial" panose="020B0604020202020204" pitchFamily="34" charset="0"/>
                <a:cs typeface="Arial" panose="020B0604020202020204" pitchFamily="34" charset="0"/>
              </a:rPr>
              <a:t>ДЕСТРУКТИВНОГО (СУИЦИДАЛЬНОГО) РИСКА</a:t>
            </a:r>
            <a:endParaRPr sz="6000" b="1" dirty="0">
              <a:latin typeface="Arial" panose="020B0604020202020204" pitchFamily="34" charset="0"/>
              <a:cs typeface="Arial" panose="020B0604020202020204" pitchFamily="34" charset="0"/>
            </a:endParaRPr>
          </a:p>
        </p:txBody>
      </p:sp>
      <p:sp>
        <p:nvSpPr>
          <p:cNvPr id="4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1679944" y="5003800"/>
            <a:ext cx="20712223"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Суицидологическая диагностика включает в себя анализ не только собственно суицидальных проявлений </a:t>
            </a:r>
            <a:r>
              <a:rPr lang="ru-RU" sz="3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(мыслей̆</a:t>
            </a:r>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переживаний, тенденций, поступков и др.) в их статике и динамике, но и </a:t>
            </a:r>
            <a:r>
              <a:rPr lang="ru-RU" sz="3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всей  </a:t>
            </a:r>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совокупности личностных, средовых, клинических факторов, участвующих в генезе суицида</a:t>
            </a:r>
            <a:r>
              <a:rPr lang="en-US"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В процессе исследования каждого конкретного случая учитываются такие факторы как: дезадаптация, конфликт, позиция личности, уровень ее социализации, установки, модусы поведения, ценностные ориентации, </a:t>
            </a:r>
            <a:r>
              <a:rPr lang="ru-RU" sz="3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характер </a:t>
            </a:r>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и структура контактов, механизмы защиты, фрустрация, толерантность к эмоциональным нагрузкам, </a:t>
            </a:r>
            <a:r>
              <a:rPr lang="ru-RU" sz="3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социально-демографический̆ статус</a:t>
            </a:r>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медицинский статус, ролевое поведение, про- и антисуицидальная мотивация и т. д. </a:t>
            </a:r>
            <a:endParaRPr lang="ru-RU"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Суицидальное поведение у </a:t>
            </a:r>
            <a:r>
              <a:rPr lang="ru-RU" sz="3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детей̆ </a:t>
            </a:r>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до 13 лет — явление относительно редкое, но с 14–15-летнего возраста суицидальная активность резко возрастает, достигая максимума в 16–19 лет. </a:t>
            </a:r>
          </a:p>
          <a:p>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Такое явление связано, в первую очередь, с тем, что суицидальное поведение в детском возрасте редко определяется наличием </a:t>
            </a:r>
            <a:r>
              <a:rPr lang="ru-RU" sz="3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психической патологии</a:t>
            </a:r>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в подавляющем большинстве случаев это ситуационно-личностные реакции, чаще реакция оппозиции. </a:t>
            </a:r>
          </a:p>
          <a:p>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У подростков же роль психических </a:t>
            </a:r>
            <a:r>
              <a:rPr lang="ru-RU" sz="3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расстройств, </a:t>
            </a:r>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в особенности </a:t>
            </a:r>
            <a:r>
              <a:rPr lang="ru-RU" sz="3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аффективной̆ </a:t>
            </a:r>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и </a:t>
            </a:r>
            <a:r>
              <a:rPr lang="ru-RU" sz="3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личностной̆ </a:t>
            </a:r>
            <a:r>
              <a:rPr lang="ru-RU"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патологии, имеет большее значение в развитии суицидального поведения. </a:t>
            </a:r>
            <a:endParaRPr lang="ru-RU"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8" name="Фигура"/>
          <p:cNvSpPr/>
          <p:nvPr/>
        </p:nvSpPr>
        <p:spPr>
          <a:xfrm>
            <a:off x="17656335" y="1197684"/>
            <a:ext cx="2656408" cy="8923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CB5870CB-FFA2-2EC3-C23B-3E98B0D4D7D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676" r="8676"/>
          <a:stretch>
            <a:fillRect/>
          </a:stretch>
        </p:blipFill>
        <p:spPr>
          <a:xfrm>
            <a:off x="680484" y="1504693"/>
            <a:ext cx="10444887" cy="11467028"/>
          </a:xfrm>
          <a:prstGeom prst="roundRect">
            <a:avLst>
              <a:gd name="adj" fmla="val 2463"/>
            </a:avLst>
          </a:prstGeom>
        </p:spPr>
      </p:pic>
      <p:grpSp>
        <p:nvGrpSpPr>
          <p:cNvPr id="174" name="Группа"/>
          <p:cNvGrpSpPr/>
          <p:nvPr/>
        </p:nvGrpSpPr>
        <p:grpSpPr>
          <a:xfrm>
            <a:off x="11568223" y="4523708"/>
            <a:ext cx="12337542" cy="7937650"/>
            <a:chOff x="-293576" y="-2687408"/>
            <a:chExt cx="12337541" cy="7937648"/>
          </a:xfrm>
        </p:grpSpPr>
        <p:sp>
          <p:nvSpPr>
            <p:cNvPr id="172" name="Закругленный прямоугольник"/>
            <p:cNvSpPr/>
            <p:nvPr/>
          </p:nvSpPr>
          <p:spPr>
            <a:xfrm>
              <a:off x="-293576" y="-2687408"/>
              <a:ext cx="12337541" cy="7937648"/>
            </a:xfrm>
            <a:prstGeom prst="roundRect">
              <a:avLst>
                <a:gd name="adj" fmla="val 5346"/>
              </a:avLst>
            </a:pr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3" name="Треугольник"/>
            <p:cNvSpPr/>
            <p:nvPr/>
          </p:nvSpPr>
          <p:spPr>
            <a:xfrm rot="10800000">
              <a:off x="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75" name="Alexander…"/>
          <p:cNvSpPr txBox="1"/>
          <p:nvPr/>
        </p:nvSpPr>
        <p:spPr>
          <a:xfrm>
            <a:off x="12496798" y="1185176"/>
            <a:ext cx="10998202" cy="2159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lnSpc>
                <a:spcPct val="115000"/>
              </a:lnSpc>
              <a:spcBef>
                <a:spcPts val="750"/>
              </a:spcBef>
              <a:spcAft>
                <a:spcPts val="900"/>
              </a:spcAft>
            </a:pPr>
            <a:r>
              <a:rPr lang="ru-RU" sz="60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ЗНАКИ (ПРОЯВЛЕНИЯ) СУИЦИДАЛЬНОГО РИСКА</a:t>
            </a:r>
            <a:endParaRPr lang="ru-RU" sz="6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7" name="Ut enim ad minim veniam, quis nostrud exercitaton ullamco laboris nisi ut aliquip ex ea commo conset. Duis aute irure dolor in reprehenderit in Lorem ips dolor sit amet, consectetur sed adipiscing elit, sed do eiusmod tempor incididunt ut labore et dolore"/>
          <p:cNvSpPr txBox="1"/>
          <p:nvPr/>
        </p:nvSpPr>
        <p:spPr>
          <a:xfrm>
            <a:off x="11861798" y="4523708"/>
            <a:ext cx="11537349" cy="7881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just">
              <a:lnSpc>
                <a:spcPct val="115000"/>
              </a:lnSpc>
              <a:spcBef>
                <a:spcPts val="750"/>
              </a:spcBef>
              <a:spcAft>
                <a:spcPts val="900"/>
              </a:spcAft>
            </a:pPr>
            <a:r>
              <a:rPr lang="ru-RU" sz="3200" b="1" i="1" u="sng"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Поведенческие признаки:</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750"/>
              </a:spcBef>
              <a:spcAft>
                <a:spcPts val="900"/>
              </a:spcAft>
              <a:buFont typeface="Arial" panose="020B0604020202020204" pitchFamily="34" charset="0"/>
              <a:buChar char="•"/>
            </a:pPr>
            <a:r>
              <a:rPr lang="ru-RU" sz="2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внезапная замкнутость и отказ от общения;</a:t>
            </a:r>
            <a:endParaRPr lang="ru-RU"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2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употребление спиртного и/или наркотических средств;</a:t>
            </a:r>
            <a:endParaRPr lang="ru-RU"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2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избегающее поведение (необъяснимые или часто повторяющиеся исчез­новения из дома, прогулы в школе);</a:t>
            </a:r>
            <a:endParaRPr lang="ru-RU"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2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безразличное или негативное отношение к своему внешнему виду;</a:t>
            </a:r>
            <a:endParaRPr lang="ru-RU"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2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внезапное враждебное поведение, асоциальные поступки, инциденты с правоохранительными органами, участие в беспорядках;</a:t>
            </a:r>
            <a:endParaRPr lang="ru-RU"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2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внезапно могут появиться проблемы концентрации внимания, снижение успеваемости, активности, неспособность к волевым усилиям.</a:t>
            </a:r>
            <a:endParaRPr lang="ru-RU"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22981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CA181E80-0E4B-1C60-B539-81D1038A509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829" r="19829"/>
          <a:stretch>
            <a:fillRect/>
          </a:stretch>
        </p:blipFill>
        <p:spPr>
          <a:xfrm>
            <a:off x="1318437" y="1189317"/>
            <a:ext cx="8633637" cy="11337365"/>
          </a:xfrm>
        </p:spPr>
      </p:pic>
      <p:grpSp>
        <p:nvGrpSpPr>
          <p:cNvPr id="298" name="Группа"/>
          <p:cNvGrpSpPr/>
          <p:nvPr/>
        </p:nvGrpSpPr>
        <p:grpSpPr>
          <a:xfrm>
            <a:off x="11376838" y="2369590"/>
            <a:ext cx="12546418" cy="11015292"/>
            <a:chOff x="-679935" y="-1681679"/>
            <a:chExt cx="11159626" cy="11015288"/>
          </a:xfrm>
        </p:grpSpPr>
        <p:sp>
          <p:nvSpPr>
            <p:cNvPr id="296" name="Title text slide"/>
            <p:cNvSpPr txBox="1"/>
            <p:nvPr/>
          </p:nvSpPr>
          <p:spPr>
            <a:xfrm>
              <a:off x="56243" y="-1681679"/>
              <a:ext cx="8527777" cy="11712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pPr algn="just">
                <a:lnSpc>
                  <a:spcPct val="115000"/>
                </a:lnSpc>
                <a:spcBef>
                  <a:spcPts val="750"/>
                </a:spcBef>
                <a:spcAft>
                  <a:spcPts val="900"/>
                </a:spcAft>
              </a:pPr>
              <a:r>
                <a:rPr lang="ru-RU" sz="66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Словесные ключи:</a:t>
              </a:r>
              <a:endParaRPr lang="ru-RU" sz="6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97"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
            <p:cNvSpPr txBox="1"/>
            <p:nvPr/>
          </p:nvSpPr>
          <p:spPr>
            <a:xfrm>
              <a:off x="-679935" y="91210"/>
              <a:ext cx="11159626" cy="92423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прямые или косвенные сообщения о суицидальных намерениях: «Хочу умереть», «ты меня больше не увидишь», «я не могу больше выносить эту проблему», «скоро все это закончится»;</a:t>
              </a:r>
              <a:endParaRPr lang="ru-RU" sz="32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шутки, иронические высказывания о желании умереть, о бессмысленно­сти жизни;</a:t>
              </a:r>
              <a:endParaRPr lang="ru-RU" sz="32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уверения в беспомощности и зависимости от других;</a:t>
              </a:r>
              <a:endParaRPr lang="ru-RU" sz="32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прощание;</a:t>
              </a:r>
              <a:endParaRPr lang="ru-RU" sz="32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самообвинения;</a:t>
              </a:r>
              <a:endParaRPr lang="ru-RU" sz="32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750"/>
                </a:spcBef>
                <a:spcAft>
                  <a:spcPts val="900"/>
                </a:spcAft>
                <a:buFont typeface="Arial" panose="020B0604020202020204" pitchFamily="34" charset="0"/>
                <a:buChar char="•"/>
              </a:pPr>
              <a:r>
                <a:rPr lang="ru-RU" sz="32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сообщение о конкретном плане суицида.</a:t>
              </a:r>
              <a:endParaRPr lang="ru-RU"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750"/>
                </a:spcBef>
                <a:spcAft>
                  <a:spcPts val="900"/>
                </a:spcAft>
              </a:pPr>
              <a:r>
                <a:rPr lang="ru-RU" sz="2800" b="1" i="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Ситуационные ключи:</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750"/>
                </a:spcBef>
                <a:spcAft>
                  <a:spcPts val="900"/>
                </a:spcAft>
              </a:pPr>
              <a:r>
                <a:rPr lang="ru-RU" sz="2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психотравмирующие события, которые недавно произошли в жизни ре­бенка или подростка (разрыв отношений с любимым человеком, публич­ное оскорбление, незаслуженное наказание, конфликт с родителями и т.п.).</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973469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Title text slide"/>
          <p:cNvSpPr txBox="1"/>
          <p:nvPr/>
        </p:nvSpPr>
        <p:spPr>
          <a:xfrm>
            <a:off x="11448903" y="1046262"/>
            <a:ext cx="1192146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ru-RU" b="1" dirty="0"/>
              <a:t>Влияние акцентуаций характера на поведение</a:t>
            </a:r>
            <a:endParaRPr b="1" dirty="0"/>
          </a:p>
        </p:txBody>
      </p:sp>
      <p:sp>
        <p:nvSpPr>
          <p:cNvPr id="760"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11092926" y="4705451"/>
            <a:ext cx="12784734" cy="6403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 многочисленным литературным данным, акцентуации характера у подростков имеют определенное влияние на проявления у них суицидального поведения. </a:t>
            </a:r>
          </a:p>
          <a:p>
            <a:pPr algn="ct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Патохарактерологический </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диагностический опросник (ПДО) выявляет преобладание ряда акцентуаций характера у подростков. При этом определяются основные типы акцентуаций с возможным сопутствующим заострением тех или иных характерологических черт (в основном истероидных, </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неустой̆</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чивых и эпилептоидных). </a:t>
            </a:r>
          </a:p>
          <a:p>
            <a:endParaRPr lang="ru-RU" sz="2800" dirty="0">
              <a:solidFill>
                <a:srgbClr val="538135"/>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767" name="Группа"/>
          <p:cNvGrpSpPr/>
          <p:nvPr/>
        </p:nvGrpSpPr>
        <p:grpSpPr>
          <a:xfrm>
            <a:off x="1610239" y="2470293"/>
            <a:ext cx="8775412" cy="8775413"/>
            <a:chOff x="0" y="0"/>
            <a:chExt cx="8775411" cy="8775411"/>
          </a:xfrm>
        </p:grpSpPr>
        <p:grpSp>
          <p:nvGrpSpPr>
            <p:cNvPr id="763" name="Группа"/>
            <p:cNvGrpSpPr/>
            <p:nvPr/>
          </p:nvGrpSpPr>
          <p:grpSpPr>
            <a:xfrm>
              <a:off x="0" y="0"/>
              <a:ext cx="8775411" cy="8775411"/>
              <a:chOff x="0" y="0"/>
              <a:chExt cx="8775410" cy="8775410"/>
            </a:xfrm>
          </p:grpSpPr>
          <p:graphicFrame>
            <p:nvGraphicFramePr>
              <p:cNvPr id="761" name="2D‑круговая диаграмма"/>
              <p:cNvGraphicFramePr/>
              <p:nvPr/>
            </p:nvGraphicFramePr>
            <p:xfrm>
              <a:off x="0" y="0"/>
              <a:ext cx="8775411" cy="8775411"/>
            </p:xfrm>
            <a:graphic>
              <a:graphicData uri="http://schemas.openxmlformats.org/drawingml/2006/chart">
                <c:chart xmlns:c="http://schemas.openxmlformats.org/drawingml/2006/chart" xmlns:r="http://schemas.openxmlformats.org/officeDocument/2006/relationships" r:id="rId2"/>
              </a:graphicData>
            </a:graphic>
          </p:graphicFrame>
          <p:sp>
            <p:nvSpPr>
              <p:cNvPr id="762" name="Кружок"/>
              <p:cNvSpPr/>
              <p:nvPr/>
            </p:nvSpPr>
            <p:spPr>
              <a:xfrm>
                <a:off x="1140771" y="1140773"/>
                <a:ext cx="6493865" cy="6493864"/>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764" name="Subtitle text"/>
            <p:cNvSpPr txBox="1"/>
            <p:nvPr/>
          </p:nvSpPr>
          <p:spPr>
            <a:xfrm>
              <a:off x="2034956" y="3672281"/>
              <a:ext cx="4705494" cy="17645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6000" b="0">
                  <a:solidFill>
                    <a:srgbClr val="31333D"/>
                  </a:solidFill>
                  <a:latin typeface="Maven Pro Medium"/>
                  <a:ea typeface="Maven Pro Medium"/>
                  <a:cs typeface="Maven Pro Medium"/>
                  <a:sym typeface="Maven Pro Medium"/>
                </a:defRPr>
              </a:lvl1pPr>
            </a:lstStyle>
            <a:p>
              <a:r>
                <a:rPr lang="ru-RU" sz="5400" b="1" dirty="0">
                  <a:latin typeface="Arial" panose="020B0604020202020204" pitchFamily="34" charset="0"/>
                  <a:cs typeface="Arial" panose="020B0604020202020204" pitchFamily="34" charset="0"/>
                </a:rPr>
                <a:t>Акцентуация характера</a:t>
              </a:r>
              <a:endParaRPr sz="5400" b="1" dirty="0">
                <a:latin typeface="Arial" panose="020B0604020202020204" pitchFamily="34" charset="0"/>
                <a:cs typeface="Arial" panose="020B0604020202020204" pitchFamily="34" charset="0"/>
              </a:endParaRPr>
            </a:p>
          </p:txBody>
        </p:sp>
        <p:sp>
          <p:nvSpPr>
            <p:cNvPr id="766" name="Freeform 20"/>
            <p:cNvSpPr/>
            <p:nvPr/>
          </p:nvSpPr>
          <p:spPr>
            <a:xfrm>
              <a:off x="3883007" y="2599429"/>
              <a:ext cx="1009395" cy="639668"/>
            </a:xfrm>
            <a:custGeom>
              <a:avLst/>
              <a:gdLst/>
              <a:ahLst/>
              <a:cxnLst>
                <a:cxn ang="0">
                  <a:pos x="wd2" y="hd2"/>
                </a:cxn>
                <a:cxn ang="5400000">
                  <a:pos x="wd2" y="hd2"/>
                </a:cxn>
                <a:cxn ang="10800000">
                  <a:pos x="wd2" y="hd2"/>
                </a:cxn>
                <a:cxn ang="16200000">
                  <a:pos x="wd2" y="hd2"/>
                </a:cxn>
              </a:cxnLst>
              <a:rect l="0" t="0" r="r" b="b"/>
              <a:pathLst>
                <a:path w="21600" h="21600" extrusionOk="0">
                  <a:moveTo>
                    <a:pt x="14656" y="9158"/>
                  </a:moveTo>
                  <a:cubicBezTo>
                    <a:pt x="16337" y="9158"/>
                    <a:pt x="17653" y="7373"/>
                    <a:pt x="17653" y="4723"/>
                  </a:cubicBezTo>
                  <a:cubicBezTo>
                    <a:pt x="17653" y="2074"/>
                    <a:pt x="16337" y="0"/>
                    <a:pt x="14656" y="0"/>
                  </a:cubicBezTo>
                  <a:cubicBezTo>
                    <a:pt x="12975" y="0"/>
                    <a:pt x="11659" y="2074"/>
                    <a:pt x="11659" y="4723"/>
                  </a:cubicBezTo>
                  <a:cubicBezTo>
                    <a:pt x="11659" y="7373"/>
                    <a:pt x="12975" y="9158"/>
                    <a:pt x="14656" y="9158"/>
                  </a:cubicBezTo>
                  <a:close/>
                  <a:moveTo>
                    <a:pt x="6761" y="9158"/>
                  </a:moveTo>
                  <a:cubicBezTo>
                    <a:pt x="8479" y="9158"/>
                    <a:pt x="9795" y="7373"/>
                    <a:pt x="9795" y="4723"/>
                  </a:cubicBezTo>
                  <a:cubicBezTo>
                    <a:pt x="9795" y="2074"/>
                    <a:pt x="8479" y="0"/>
                    <a:pt x="6761" y="0"/>
                  </a:cubicBezTo>
                  <a:cubicBezTo>
                    <a:pt x="5080" y="0"/>
                    <a:pt x="3947" y="2074"/>
                    <a:pt x="3947" y="4723"/>
                  </a:cubicBezTo>
                  <a:cubicBezTo>
                    <a:pt x="3947" y="7373"/>
                    <a:pt x="5080" y="9158"/>
                    <a:pt x="6761" y="9158"/>
                  </a:cubicBezTo>
                  <a:close/>
                  <a:moveTo>
                    <a:pt x="6761" y="12442"/>
                  </a:moveTo>
                  <a:cubicBezTo>
                    <a:pt x="4532" y="12442"/>
                    <a:pt x="0" y="14227"/>
                    <a:pt x="0" y="17741"/>
                  </a:cubicBezTo>
                  <a:lnTo>
                    <a:pt x="0" y="21600"/>
                  </a:lnTo>
                  <a:lnTo>
                    <a:pt x="13742" y="21600"/>
                  </a:lnTo>
                  <a:lnTo>
                    <a:pt x="13742" y="17741"/>
                  </a:lnTo>
                  <a:cubicBezTo>
                    <a:pt x="13742" y="14227"/>
                    <a:pt x="9027" y="12442"/>
                    <a:pt x="6761" y="12442"/>
                  </a:cubicBezTo>
                  <a:close/>
                  <a:moveTo>
                    <a:pt x="14656" y="12442"/>
                  </a:moveTo>
                  <a:cubicBezTo>
                    <a:pt x="14473" y="12442"/>
                    <a:pt x="14108" y="12442"/>
                    <a:pt x="13742" y="12442"/>
                  </a:cubicBezTo>
                  <a:cubicBezTo>
                    <a:pt x="14839" y="13882"/>
                    <a:pt x="15606" y="15667"/>
                    <a:pt x="15606" y="17741"/>
                  </a:cubicBezTo>
                  <a:lnTo>
                    <a:pt x="15606" y="21600"/>
                  </a:lnTo>
                  <a:lnTo>
                    <a:pt x="21600" y="21600"/>
                  </a:lnTo>
                  <a:lnTo>
                    <a:pt x="21600" y="17741"/>
                  </a:lnTo>
                  <a:cubicBezTo>
                    <a:pt x="21600" y="14227"/>
                    <a:pt x="16922" y="12442"/>
                    <a:pt x="14656" y="12442"/>
                  </a:cubicBez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grpSp>
    </p:spTree>
    <p:extLst>
      <p:ext uri="{BB962C8B-B14F-4D97-AF65-F5344CB8AC3E}">
        <p14:creationId xmlns:p14="http://schemas.microsoft.com/office/powerpoint/2010/main" val="545311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Icon list slides"/>
          <p:cNvSpPr txBox="1"/>
          <p:nvPr/>
        </p:nvSpPr>
        <p:spPr>
          <a:xfrm>
            <a:off x="2394564" y="2066134"/>
            <a:ext cx="706082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endParaRPr dirty="0"/>
          </a:p>
        </p:txBody>
      </p:sp>
      <p:sp>
        <p:nvSpPr>
          <p:cNvPr id="182" name="Фигура"/>
          <p:cNvSpPr/>
          <p:nvPr/>
        </p:nvSpPr>
        <p:spPr>
          <a:xfrm>
            <a:off x="1239060" y="2407793"/>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83" name="Lorem ipsum dolor sit amet, consectetur adipiscing elit, sed do eiusmod tempor incididunt ut labore et dolore magna aliqua. Ut enim ad minim veniam, quis nostrud"/>
          <p:cNvSpPr txBox="1"/>
          <p:nvPr/>
        </p:nvSpPr>
        <p:spPr>
          <a:xfrm>
            <a:off x="1021223" y="3092056"/>
            <a:ext cx="10326998" cy="3593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Для </a:t>
            </a:r>
            <a:r>
              <a:rPr lang="ru-RU"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эпилептоидов</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характерны суицидальные попытки, характериз</a:t>
            </a:r>
            <a:r>
              <a:rPr lang="ru-RU" sz="3200" dirty="0">
                <a:solidFill>
                  <a:schemeClr val="tx1"/>
                </a:solidFill>
                <a:latin typeface="Arial" panose="020B0604020202020204" pitchFamily="34" charset="0"/>
                <a:ea typeface="Times New Roman" panose="02020603050405020304" pitchFamily="18" charset="0"/>
                <a:cs typeface="Arial" panose="020B0604020202020204" pitchFamily="34" charset="0"/>
              </a:rPr>
              <a:t>ующиеся</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внезапным сильным аффектом, особенно часто на фоне алкогольного опьянения. Причем суицидальные действия у таких подростков имеют достаточно высокую потенциальную летальность. </a:t>
            </a:r>
          </a:p>
        </p:txBody>
      </p:sp>
      <p:sp>
        <p:nvSpPr>
          <p:cNvPr id="185" name="Lorem ipsum dolor sit amet, consectetur adipiscing elit, sed do eiusmod tempor incididunt ut labore et dolore magna aliqua. Ut enim ad minim veniam, quis nostrud"/>
          <p:cNvSpPr txBox="1"/>
          <p:nvPr/>
        </p:nvSpPr>
        <p:spPr>
          <a:xfrm>
            <a:off x="14289128" y="10147018"/>
            <a:ext cx="8659336" cy="30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Истероиды</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характеризовались в </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большей̆ </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степени демонстративностью, нарочитостью своих дей</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ствий̆</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при достижении намеченных </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целей̆ </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в изменении ситуации суицидальные тенденции редуцировались. </a:t>
            </a:r>
          </a:p>
        </p:txBody>
      </p:sp>
      <p:sp>
        <p:nvSpPr>
          <p:cNvPr id="187" name="Lorem ipsum dolor sit amet, consectetur adipiscing elit, sed do eiusmod tempor incididunt ut labore et dolore magna aliqua. Ut enim ad minim veniam, quis nostrud"/>
          <p:cNvSpPr txBox="1"/>
          <p:nvPr/>
        </p:nvSpPr>
        <p:spPr>
          <a:xfrm>
            <a:off x="12844128" y="3651001"/>
            <a:ext cx="11140241" cy="4239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Подростки с </a:t>
            </a:r>
            <a:r>
              <a:rPr lang="ru-RU" sz="3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циклоидной̆</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акцентуацией совершают суицидальные действия в </a:t>
            </a:r>
            <a:r>
              <a:rPr lang="ru-RU" sz="32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субдепрессивной</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фазе, когда нарастает апатия, раздражительность, желание уединиться. В такие моменты на фоне конфликта в ближайшем микросоциальном окружении возникали острые аффективные реакции интрапунитивного типа (аутоагрессия). </a:t>
            </a:r>
          </a:p>
        </p:txBody>
      </p:sp>
      <p:sp>
        <p:nvSpPr>
          <p:cNvPr id="189" name="Lorem ipsum dolor sit amet, consectetur adipiscing elit, sed do eiusmod tempor incididunt ut labore et dolore magna aliqua. Ut enim ad minim veniam, quis nostrud"/>
          <p:cNvSpPr txBox="1"/>
          <p:nvPr/>
        </p:nvSpPr>
        <p:spPr>
          <a:xfrm>
            <a:off x="1021223" y="7940613"/>
            <a:ext cx="11610253" cy="5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При </a:t>
            </a:r>
            <a:r>
              <a:rPr lang="ru-RU" sz="3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сенситивной̆ </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акцентуации характера подростки значительно отличались от других типов наличием постоянных пассивных суицидальных </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мыслей̆</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которые могли периодически активизироваться и перетекать в суицидальные тенденции, особенно при негативном отношении окружающих и накапливающихся конфликтах в </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коммуникативной̆ </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сфере. Суицидальные </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дей̆</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ствия таких подростков были лишены демонстративности и характеризовались </a:t>
            </a:r>
            <a:r>
              <a:rPr lang="ru-RU" sz="3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потенциальной̆ </a:t>
            </a:r>
            <a:r>
              <a:rPr lang="ru-RU"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опасностью для жизни. </a:t>
            </a:r>
          </a:p>
        </p:txBody>
      </p:sp>
      <p:sp>
        <p:nvSpPr>
          <p:cNvPr id="4" name="TextBox 3">
            <a:extLst>
              <a:ext uri="{FF2B5EF4-FFF2-40B4-BE49-F238E27FC236}">
                <a16:creationId xmlns="" xmlns:a16="http://schemas.microsoft.com/office/drawing/2014/main" id="{820AA266-7388-C2BD-7669-B5D29F385A49}"/>
              </a:ext>
            </a:extLst>
          </p:cNvPr>
          <p:cNvSpPr txBox="1"/>
          <p:nvPr/>
        </p:nvSpPr>
        <p:spPr>
          <a:xfrm>
            <a:off x="2027519" y="1049614"/>
            <a:ext cx="194788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ru-RU" sz="6000" dirty="0">
                <a:latin typeface="Arial" panose="020B0604020202020204" pitchFamily="34" charset="0"/>
                <a:cs typeface="Arial" panose="020B0604020202020204" pitchFamily="34" charset="0"/>
              </a:rPr>
              <a:t>Сравнительная характеристика акцентуаций</a:t>
            </a:r>
            <a:endParaRPr kumimoji="0" lang="ru-RU" sz="6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5" name="Фигура">
            <a:extLst>
              <a:ext uri="{FF2B5EF4-FFF2-40B4-BE49-F238E27FC236}">
                <a16:creationId xmlns="" xmlns:a16="http://schemas.microsoft.com/office/drawing/2014/main" id="{88170C2D-3324-3EF6-8EF1-6AB44120241F}"/>
              </a:ext>
            </a:extLst>
          </p:cNvPr>
          <p:cNvSpPr/>
          <p:nvPr/>
        </p:nvSpPr>
        <p:spPr>
          <a:xfrm>
            <a:off x="1239060" y="7227331"/>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Фигура">
            <a:extLst>
              <a:ext uri="{FF2B5EF4-FFF2-40B4-BE49-F238E27FC236}">
                <a16:creationId xmlns="" xmlns:a16="http://schemas.microsoft.com/office/drawing/2014/main" id="{A47C433A-76F7-6063-A3F2-1E695B45112D}"/>
              </a:ext>
            </a:extLst>
          </p:cNvPr>
          <p:cNvSpPr/>
          <p:nvPr/>
        </p:nvSpPr>
        <p:spPr>
          <a:xfrm>
            <a:off x="13331622" y="2557400"/>
            <a:ext cx="1809141" cy="587302"/>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 name="Фигура">
            <a:extLst>
              <a:ext uri="{FF2B5EF4-FFF2-40B4-BE49-F238E27FC236}">
                <a16:creationId xmlns="" xmlns:a16="http://schemas.microsoft.com/office/drawing/2014/main" id="{323AC3D4-85FD-74A5-D46F-E133FE5A04F6}"/>
              </a:ext>
            </a:extLst>
          </p:cNvPr>
          <p:cNvSpPr/>
          <p:nvPr/>
        </p:nvSpPr>
        <p:spPr>
          <a:xfrm>
            <a:off x="14771550" y="908004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682905788"/>
      </p:ext>
    </p:extLst>
  </p:cSld>
  <p:clrMapOvr>
    <a:masterClrMapping/>
  </p:clrMapOvr>
  <p:transition spd="med"/>
</p:sld>
</file>

<file path=ppt/theme/theme1.xml><?xml version="1.0" encoding="utf-8"?>
<a:theme xmlns:a="http://schemas.openxmlformats.org/drawingml/2006/main" name="White">
  <a:themeElements>
    <a:clrScheme name="Radiance - base color">
      <a:dk1>
        <a:srgbClr val="2F313F"/>
      </a:dk1>
      <a:lt1>
        <a:srgbClr val="FFFFFF"/>
      </a:lt1>
      <a:dk2>
        <a:srgbClr val="454752"/>
      </a:dk2>
      <a:lt2>
        <a:srgbClr val="646779"/>
      </a:lt2>
      <a:accent1>
        <a:srgbClr val="635ED6"/>
      </a:accent1>
      <a:accent2>
        <a:srgbClr val="5E9EEE"/>
      </a:accent2>
      <a:accent3>
        <a:srgbClr val="635ED5"/>
      </a:accent3>
      <a:accent4>
        <a:srgbClr val="5E9EEF"/>
      </a:accent4>
      <a:accent5>
        <a:srgbClr val="D3DBE4"/>
      </a:accent5>
      <a:accent6>
        <a:srgbClr val="EDF4FD"/>
      </a:accent6>
      <a:hlink>
        <a:srgbClr val="635ED5"/>
      </a:hlink>
      <a:folHlink>
        <a:srgbClr val="5E9DEE"/>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710</TotalTime>
  <Words>2750</Words>
  <Application>Microsoft Office PowerPoint</Application>
  <PresentationFormat>Произвольный</PresentationFormat>
  <Paragraphs>295</Paragraphs>
  <Slides>29</Slides>
  <Notes>3</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1</vt:i4>
      </vt:variant>
      <vt:variant>
        <vt:lpstr>Заголовки слайдов</vt:lpstr>
      </vt:variant>
      <vt:variant>
        <vt:i4>29</vt:i4>
      </vt:variant>
    </vt:vector>
  </HeadingPairs>
  <TitlesOfParts>
    <vt:vector size="46" baseType="lpstr">
      <vt:lpstr>Arial</vt:lpstr>
      <vt:lpstr>Calibri</vt:lpstr>
      <vt:lpstr>Calibri Light</vt:lpstr>
      <vt:lpstr>Helvetica Neue</vt:lpstr>
      <vt:lpstr>Helvetica Neue Light</vt:lpstr>
      <vt:lpstr>Helvetica Neue Medium</vt:lpstr>
      <vt:lpstr>Helvetica-Neue Medium</vt:lpstr>
      <vt:lpstr>HSE Sans</vt:lpstr>
      <vt:lpstr>Maven Pro Bold</vt:lpstr>
      <vt:lpstr>Maven Pro Medium</vt:lpstr>
      <vt:lpstr>Open Sans</vt:lpstr>
      <vt:lpstr>OpenSans-Regular</vt:lpstr>
      <vt:lpstr>Roboto</vt:lpstr>
      <vt:lpstr>Symbol</vt:lpstr>
      <vt:lpstr>Times New Roman</vt:lpstr>
      <vt:lpstr>TimesNewRomanPSMT</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ЦПП МСП города Ростова-на-Дону Ростов-на-Дону</dc:creator>
  <cp:lastModifiedBy>PC36WP03</cp:lastModifiedBy>
  <cp:revision>52</cp:revision>
  <dcterms:modified xsi:type="dcterms:W3CDTF">2024-03-14T12:27:40Z</dcterms:modified>
</cp:coreProperties>
</file>