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03" r:id="rId4"/>
    <p:sldId id="305" r:id="rId5"/>
    <p:sldId id="309" r:id="rId6"/>
    <p:sldId id="283" r:id="rId7"/>
    <p:sldId id="306" r:id="rId8"/>
    <p:sldId id="307" r:id="rId9"/>
    <p:sldId id="287" r:id="rId10"/>
    <p:sldId id="285" r:id="rId11"/>
    <p:sldId id="311" r:id="rId12"/>
    <p:sldId id="277" r:id="rId13"/>
    <p:sldId id="312" r:id="rId14"/>
    <p:sldId id="278" r:id="rId15"/>
    <p:sldId id="280" r:id="rId16"/>
    <p:sldId id="286" r:id="rId17"/>
    <p:sldId id="314" r:id="rId18"/>
    <p:sldId id="315" r:id="rId19"/>
    <p:sldId id="288" r:id="rId20"/>
    <p:sldId id="313" r:id="rId21"/>
    <p:sldId id="289" r:id="rId22"/>
    <p:sldId id="321" r:id="rId23"/>
    <p:sldId id="322" r:id="rId24"/>
    <p:sldId id="320" r:id="rId25"/>
    <p:sldId id="302" r:id="rId26"/>
    <p:sldId id="325" r:id="rId27"/>
    <p:sldId id="324" r:id="rId28"/>
    <p:sldId id="316" r:id="rId29"/>
    <p:sldId id="323" r:id="rId30"/>
    <p:sldId id="317" r:id="rId31"/>
    <p:sldId id="326" r:id="rId32"/>
    <p:sldId id="318" r:id="rId33"/>
    <p:sldId id="28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FF89"/>
    <a:srgbClr val="00CC00"/>
    <a:srgbClr val="CC0000"/>
    <a:srgbClr val="FFFFCC"/>
    <a:srgbClr val="000066"/>
    <a:srgbClr val="003300"/>
    <a:srgbClr val="7FA3CF"/>
    <a:srgbClr val="99FF66"/>
    <a:srgbClr val="99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01960784313739E-2"/>
          <c:y val="7.8709334057528918E-2"/>
          <c:w val="0.76771522424458072"/>
          <c:h val="0.74081651530402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обученность</c:v>
                </c:pt>
              </c:strCache>
            </c:strRef>
          </c:tx>
          <c:spPr>
            <a:solidFill>
              <a:srgbClr val="0070C0"/>
            </a:solidFill>
            <a:ln w="12195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rgbClr val="FF0000"/>
            </a:solidFill>
            <a:ln w="12195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82</c:v>
                </c:pt>
                <c:pt idx="1">
                  <c:v>83</c:v>
                </c:pt>
                <c:pt idx="2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48032"/>
        <c:axId val="23149568"/>
      </c:barChart>
      <c:catAx>
        <c:axId val="23148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04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3149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149568"/>
        <c:scaling>
          <c:orientation val="minMax"/>
        </c:scaling>
        <c:delete val="0"/>
        <c:axPos val="l"/>
        <c:majorGridlines>
          <c:spPr>
            <a:ln w="3049">
              <a:solidFill>
                <a:schemeClr val="tx1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04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40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3148032"/>
        <c:crosses val="autoZero"/>
        <c:crossBetween val="between"/>
      </c:valAx>
      <c:spPr>
        <a:noFill/>
        <a:ln w="12195">
          <a:solidFill>
            <a:schemeClr val="tx1"/>
          </a:solidFill>
          <a:prstDash val="solid"/>
        </a:ln>
      </c:spPr>
    </c:plotArea>
    <c:legend>
      <c:legendPos val="r"/>
      <c:layout/>
      <c:overlay val="0"/>
      <c:spPr>
        <a:solidFill>
          <a:schemeClr val="bg1"/>
        </a:solidFill>
        <a:ln w="3049">
          <a:solidFill>
            <a:schemeClr val="tx1"/>
          </a:solidFill>
          <a:prstDash val="solid"/>
        </a:ln>
      </c:spPr>
      <c:txPr>
        <a:bodyPr/>
        <a:lstStyle/>
        <a:p>
          <a:pPr>
            <a:defRPr sz="1013" b="1" i="0" u="none" strike="noStrike" baseline="0">
              <a:solidFill>
                <a:schemeClr val="tx1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6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823529411764705E-2"/>
          <c:y val="0.16191645703520202"/>
          <c:w val="0.91721132897603475"/>
          <c:h val="0.6719335986478629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4.3470811059374698E-2"/>
                  <c:y val="-0.1229344551236806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4,23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0167150368721785E-2"/>
                  <c:y val="-6.6589496525327002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6456852744422428E-2"/>
                  <c:y val="-5.1222689634866946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Sheet1!$B$1:$D$1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4.2300000000000004</c:v>
                </c:pt>
                <c:pt idx="1">
                  <c:v>4.26</c:v>
                </c:pt>
                <c:pt idx="2">
                  <c:v>4.28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056192"/>
        <c:axId val="24057728"/>
      </c:lineChart>
      <c:catAx>
        <c:axId val="2405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/>
            </a:pPr>
            <a:endParaRPr lang="ru-RU"/>
          </a:p>
        </c:txPr>
        <c:crossAx val="240577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057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/>
            </a:pPr>
            <a:endParaRPr lang="ru-RU"/>
          </a:p>
        </c:txPr>
        <c:crossAx val="2405619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3 класс</c:v>
                </c:pt>
                <c:pt idx="1">
                  <c:v>4 класс</c:v>
                </c:pt>
                <c:pt idx="2">
                  <c:v>8 класс</c:v>
                </c:pt>
                <c:pt idx="3">
                  <c:v>9 класс</c:v>
                </c:pt>
                <c:pt idx="4">
                  <c:v>10 класс</c:v>
                </c:pt>
                <c:pt idx="5">
                  <c:v>11 класс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4.05</c:v>
                </c:pt>
                <c:pt idx="1">
                  <c:v>4.0599999999999996</c:v>
                </c:pt>
                <c:pt idx="2">
                  <c:v>4.21</c:v>
                </c:pt>
                <c:pt idx="3">
                  <c:v>4.2699999999999996</c:v>
                </c:pt>
                <c:pt idx="4">
                  <c:v>4.33</c:v>
                </c:pt>
                <c:pt idx="5">
                  <c:v>4.4300000000000024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AE-450E-94A9-3BDCCB2434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3 класс</c:v>
                </c:pt>
                <c:pt idx="1">
                  <c:v>4 класс</c:v>
                </c:pt>
                <c:pt idx="2">
                  <c:v>8 класс</c:v>
                </c:pt>
                <c:pt idx="3">
                  <c:v>9 класс</c:v>
                </c:pt>
                <c:pt idx="4">
                  <c:v>10 класс</c:v>
                </c:pt>
                <c:pt idx="5">
                  <c:v>11 класс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4.17</c:v>
                </c:pt>
                <c:pt idx="1">
                  <c:v>4.1399999999999997</c:v>
                </c:pt>
                <c:pt idx="2">
                  <c:v>4.22</c:v>
                </c:pt>
                <c:pt idx="3">
                  <c:v>4.2699999999999996</c:v>
                </c:pt>
                <c:pt idx="4">
                  <c:v>4.34</c:v>
                </c:pt>
                <c:pt idx="5">
                  <c:v>4.3899999999999997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AE-450E-94A9-3BDCCB2434C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3 класс</c:v>
                </c:pt>
                <c:pt idx="1">
                  <c:v>4 класс</c:v>
                </c:pt>
                <c:pt idx="2">
                  <c:v>8 класс</c:v>
                </c:pt>
                <c:pt idx="3">
                  <c:v>9 класс</c:v>
                </c:pt>
                <c:pt idx="4">
                  <c:v>10 класс</c:v>
                </c:pt>
                <c:pt idx="5">
                  <c:v>11 класс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4.1899999999999995</c:v>
                </c:pt>
                <c:pt idx="1">
                  <c:v>4.1499999999999995</c:v>
                </c:pt>
                <c:pt idx="2">
                  <c:v>4.22</c:v>
                </c:pt>
                <c:pt idx="3">
                  <c:v>4.3</c:v>
                </c:pt>
                <c:pt idx="4">
                  <c:v>4.3599999999999985</c:v>
                </c:pt>
                <c:pt idx="5">
                  <c:v>4.4000000000000004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AE-450E-94A9-3BDCCB243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994048"/>
        <c:axId val="34995584"/>
      </c:barChart>
      <c:catAx>
        <c:axId val="34994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34995584"/>
        <c:crosses val="autoZero"/>
        <c:auto val="1"/>
        <c:lblAlgn val="ctr"/>
        <c:lblOffset val="100"/>
        <c:noMultiLvlLbl val="0"/>
      </c:catAx>
      <c:valAx>
        <c:axId val="34995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499404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 b="1" i="0" baseline="0"/>
          </a:pPr>
          <a:endParaRPr lang="ru-RU"/>
        </a:p>
      </c:txPr>
    </c:legend>
    <c:plotVisOnly val="1"/>
    <c:dispBlanksAs val="gap"/>
    <c:showDLblsOverMax val="0"/>
  </c:chart>
  <c:spPr>
    <a:ln>
      <a:solidFill>
        <a:sysClr val="windowText" lastClr="000000"/>
      </a:solidFill>
    </a:ln>
    <a:effectLst>
      <a:outerShdw blurRad="50800" dist="38100" algn="l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pPr>
              <a:solidFill>
                <a:srgbClr val="002060"/>
              </a:solidFill>
            </c:spPr>
          </c:marker>
          <c:dPt>
            <c:idx val="0"/>
            <c:marker>
              <c:spPr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c:spPr>
            </c:marker>
            <c:bubble3D val="0"/>
            <c:spPr>
              <a:ln>
                <a:solidFill>
                  <a:srgbClr val="002060"/>
                </a:solidFill>
              </a:ln>
            </c:spPr>
          </c:dPt>
          <c:dPt>
            <c:idx val="1"/>
            <c:bubble3D val="0"/>
            <c:spPr>
              <a:ln>
                <a:solidFill>
                  <a:srgbClr val="002060"/>
                </a:solidFill>
              </a:ln>
            </c:spPr>
          </c:dPt>
          <c:dPt>
            <c:idx val="2"/>
            <c:marker>
              <c:spPr>
                <a:solidFill>
                  <a:srgbClr val="002060"/>
                </a:solidFill>
                <a:ln w="38100">
                  <a:solidFill>
                    <a:srgbClr val="002060"/>
                  </a:solidFill>
                </a:ln>
              </c:spPr>
            </c:marker>
            <c:bubble3D val="0"/>
            <c:spPr>
              <a:ln w="38100">
                <a:solidFill>
                  <a:srgbClr val="002060"/>
                </a:solidFill>
              </a:ln>
            </c:spPr>
          </c:dPt>
          <c:dLbls>
            <c:dLbl>
              <c:idx val="0"/>
              <c:layout>
                <c:manualLayout>
                  <c:x val="-6.8143100511073263E-3"/>
                  <c:y val="2.0202020202020152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84B-47E8-92DA-53C9EF3F674C}"/>
                </c:ext>
              </c:extLst>
            </c:dLbl>
            <c:dLbl>
              <c:idx val="1"/>
              <c:layout>
                <c:manualLayout>
                  <c:x val="-6.8143100511073263E-3"/>
                  <c:y val="2.0202020202020211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84B-47E8-92DA-53C9EF3F674C}"/>
                </c:ext>
              </c:extLst>
            </c:dLbl>
            <c:dLbl>
              <c:idx val="2"/>
              <c:layout>
                <c:manualLayout>
                  <c:x val="-8.3285049619759575E-17"/>
                  <c:y val="2.0202020202020211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84B-47E8-92DA-53C9EF3F67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4.2300000000000004</c:v>
                </c:pt>
                <c:pt idx="1">
                  <c:v>4.26</c:v>
                </c:pt>
                <c:pt idx="2">
                  <c:v>4.2699999999999996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84B-47E8-92DA-53C9EF3F6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82336"/>
        <c:axId val="23294720"/>
      </c:lineChart>
      <c:catAx>
        <c:axId val="2318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23294720"/>
        <c:crosses val="autoZero"/>
        <c:auto val="1"/>
        <c:lblAlgn val="ctr"/>
        <c:lblOffset val="100"/>
        <c:noMultiLvlLbl val="0"/>
      </c:catAx>
      <c:valAx>
        <c:axId val="23294720"/>
        <c:scaling>
          <c:orientation val="minMax"/>
        </c:scaling>
        <c:delete val="0"/>
        <c:axPos val="l"/>
        <c:majorGridlines>
          <c:spPr>
            <a:ln>
              <a:solidFill>
                <a:srgbClr val="00206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3182336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  <a:effectLst>
      <a:outerShdw blurRad="50800" dist="38100" algn="l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7150">
              <a:solidFill>
                <a:srgbClr val="000066"/>
              </a:solidFill>
            </a:ln>
          </c:spPr>
          <c:marker>
            <c:spPr>
              <a:solidFill>
                <a:srgbClr val="000066"/>
              </a:solidFill>
              <a:ln w="57150">
                <a:solidFill>
                  <a:srgbClr val="000066"/>
                </a:solidFill>
              </a:ln>
            </c:spPr>
          </c:marker>
          <c:dLbls>
            <c:dLbl>
              <c:idx val="1"/>
              <c:layout>
                <c:manualLayout>
                  <c:x val="-4.2031523642732084E-2"/>
                  <c:y val="2.3391812865497082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768-4726-BE06-DBDB0A1CD495}"/>
                </c:ext>
              </c:extLst>
            </c:dLbl>
            <c:dLbl>
              <c:idx val="2"/>
              <c:layout>
                <c:manualLayout>
                  <c:x val="-7.2387624051372765E-2"/>
                  <c:y val="4.2105263157894736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768-4726-BE06-DBDB0A1CD4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7.1999999999999995E-2</c:v>
                </c:pt>
                <c:pt idx="1">
                  <c:v>8.6000000000000021E-2</c:v>
                </c:pt>
                <c:pt idx="2">
                  <c:v>0.14800000000000021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768-4726-BE06-DBDB0A1CD49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763584"/>
        <c:axId val="23774720"/>
      </c:lineChart>
      <c:catAx>
        <c:axId val="23763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3774720"/>
        <c:crosses val="autoZero"/>
        <c:auto val="1"/>
        <c:lblAlgn val="ctr"/>
        <c:lblOffset val="100"/>
        <c:noMultiLvlLbl val="0"/>
      </c:catAx>
      <c:valAx>
        <c:axId val="2377472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2376358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  <a:effectLst>
      <a:outerShdw blurRad="50800" dist="38100" algn="l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768274256569433E-2"/>
          <c:y val="3.4423177786447504E-2"/>
          <c:w val="0.85670395071941585"/>
          <c:h val="0.867025110904989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CC0000"/>
              </a:solidFill>
            </c:spPr>
          </c:dPt>
          <c:dPt>
            <c:idx val="2"/>
            <c:bubble3D val="0"/>
            <c:spPr>
              <a:solidFill>
                <a:srgbClr val="00CC00"/>
              </a:solidFill>
            </c:spPr>
          </c:dPt>
          <c:dLbls>
            <c:dLbl>
              <c:idx val="0"/>
              <c:layout/>
              <c:numFmt formatCode="0%" sourceLinked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numFmt formatCode="0%" sourceLinked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numFmt formatCode="0%" sourceLinked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0.87000000000000011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cat>
            <c:numRef>
              <c:f>Sheet1!$B$1:$D$1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cat>
            <c:numRef>
              <c:f>Sheet1!$B$1:$D$1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0.27668731134349073"/>
          <c:y val="0.75490740046971527"/>
          <c:w val="0.54973459896283783"/>
          <c:h val="0.1138410331668574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CC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</c:v>
                </c:pt>
                <c:pt idx="1">
                  <c:v>52</c:v>
                </c:pt>
                <c:pt idx="2">
                  <c:v>61</c:v>
                </c:pt>
                <c:pt idx="3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88-4931-AD35-DDC493EEB9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zero"/>
    <c:showDLblsOverMax val="0"/>
  </c:chart>
  <c:spPr>
    <a:ln>
      <a:solidFill>
        <a:srgbClr val="4F81BD"/>
      </a:solidFill>
    </a:ln>
    <a:effectLst>
      <a:outerShdw blurRad="50800" dist="38100" algn="l" rotWithShape="0">
        <a:prstClr val="black">
          <a:alpha val="40000"/>
        </a:prstClr>
      </a:outerShdw>
    </a:effectLst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40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73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27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9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33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53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2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73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19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40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63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81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42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13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29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74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8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57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30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38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4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5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jpeg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emf"/><Relationship Id="rId10" Type="http://schemas.openxmlformats.org/officeDocument/2006/relationships/chart" Target="../charts/chart5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72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1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33264" y="398274"/>
            <a:ext cx="800791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40000"/>
                </a:solidFill>
                <a:cs typeface="Times New Roman" panose="02020603050405020304" pitchFamily="18" charset="0"/>
              </a:rPr>
              <a:t>Сысоева</a:t>
            </a:r>
            <a:endParaRPr lang="ru-RU" sz="4400" b="1" dirty="0">
              <a:solidFill>
                <a:srgbClr val="04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40000"/>
                </a:solidFill>
                <a:cs typeface="Times New Roman" panose="02020603050405020304" pitchFamily="18" charset="0"/>
              </a:rPr>
              <a:t>Каринэ</a:t>
            </a:r>
            <a:r>
              <a:rPr lang="ru-RU" sz="4400" b="1" dirty="0">
                <a:solidFill>
                  <a:srgbClr val="040000"/>
                </a:solidFill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040000"/>
                </a:solidFill>
                <a:cs typeface="Times New Roman" panose="02020603050405020304" pitchFamily="18" charset="0"/>
              </a:rPr>
              <a:t>Владимировна</a:t>
            </a:r>
            <a:endParaRPr lang="ru-RU" sz="4400" b="1" dirty="0">
              <a:solidFill>
                <a:srgbClr val="04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03247" y="1844824"/>
            <a:ext cx="4824535" cy="2088232"/>
          </a:xfrm>
          <a:prstGeom prst="roundRect">
            <a:avLst/>
          </a:prstGeom>
          <a:solidFill>
            <a:srgbClr val="B0FF89"/>
          </a:solidFill>
          <a:ln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40000"/>
                </a:solidFill>
                <a:effectLst/>
              </a:rPr>
              <a:t>ИНФОРМАЦИЯ</a:t>
            </a:r>
          </a:p>
          <a:p>
            <a:pPr algn="ctr"/>
            <a:r>
              <a:rPr lang="ru-RU" sz="3200" b="1" dirty="0" smtClean="0">
                <a:solidFill>
                  <a:srgbClr val="040000"/>
                </a:solidFill>
                <a:effectLst/>
              </a:rPr>
              <a:t>О ПРОФЕССИОНАЛЬНЫХ ДОСТИЖЕНИЯХ</a:t>
            </a:r>
            <a:endParaRPr lang="ru-RU" sz="3200" b="1" dirty="0">
              <a:solidFill>
                <a:srgbClr val="04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46" b="26366"/>
          <a:stretch/>
        </p:blipFill>
        <p:spPr>
          <a:xfrm>
            <a:off x="6228184" y="4127749"/>
            <a:ext cx="2007592" cy="2278537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343294" y="4297521"/>
            <a:ext cx="53285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40000"/>
                </a:solidFill>
              </a:rPr>
              <a:t>у</a:t>
            </a:r>
            <a:r>
              <a:rPr lang="ru-RU" sz="2400" b="1" dirty="0" smtClean="0">
                <a:solidFill>
                  <a:srgbClr val="040000"/>
                </a:solidFill>
              </a:rPr>
              <a:t>читель английского языка </a:t>
            </a:r>
          </a:p>
          <a:p>
            <a:r>
              <a:rPr lang="ru-RU" sz="2400" b="1" dirty="0" smtClean="0">
                <a:solidFill>
                  <a:srgbClr val="040000"/>
                </a:solidFill>
              </a:rPr>
              <a:t>высшей категории</a:t>
            </a:r>
          </a:p>
          <a:p>
            <a:r>
              <a:rPr lang="ru-RU" sz="2400" b="1" dirty="0" smtClean="0">
                <a:solidFill>
                  <a:srgbClr val="040000"/>
                </a:solidFill>
              </a:rPr>
              <a:t>МБОУ </a:t>
            </a:r>
            <a:r>
              <a:rPr lang="en-US" sz="2400" b="1" dirty="0" smtClean="0">
                <a:solidFill>
                  <a:srgbClr val="040000"/>
                </a:solidFill>
              </a:rPr>
              <a:t>“</a:t>
            </a:r>
            <a:r>
              <a:rPr lang="ru-RU" sz="2400" b="1" dirty="0" smtClean="0">
                <a:solidFill>
                  <a:srgbClr val="040000"/>
                </a:solidFill>
              </a:rPr>
              <a:t>Школа №67</a:t>
            </a:r>
            <a:r>
              <a:rPr lang="en-US" sz="2400" b="1" dirty="0" smtClean="0">
                <a:solidFill>
                  <a:srgbClr val="040000"/>
                </a:solidFill>
              </a:rPr>
              <a:t>”</a:t>
            </a:r>
          </a:p>
          <a:p>
            <a:r>
              <a:rPr lang="ru-RU" sz="2400" b="1" dirty="0" smtClean="0">
                <a:solidFill>
                  <a:srgbClr val="040000"/>
                </a:solidFill>
              </a:rPr>
              <a:t>г. Ростов-на-Дону</a:t>
            </a:r>
          </a:p>
          <a:p>
            <a:r>
              <a:rPr lang="ru-RU" sz="2400" b="1" dirty="0" err="1">
                <a:solidFill>
                  <a:srgbClr val="040000"/>
                </a:solidFill>
              </a:rPr>
              <a:t>п</a:t>
            </a:r>
            <a:r>
              <a:rPr lang="ru-RU" sz="2400" b="1" dirty="0" err="1" smtClean="0">
                <a:solidFill>
                  <a:srgbClr val="040000"/>
                </a:solidFill>
              </a:rPr>
              <a:t>ед</a:t>
            </a:r>
            <a:r>
              <a:rPr lang="ru-RU" sz="2400" b="1" dirty="0" smtClean="0">
                <a:solidFill>
                  <a:srgbClr val="040000"/>
                </a:solidFill>
              </a:rPr>
              <a:t>. стаж – 13 лет</a:t>
            </a:r>
            <a:endParaRPr lang="ru-RU" sz="2400" b="1" dirty="0">
              <a:solidFill>
                <a:srgbClr val="0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1300" y="476672"/>
            <a:ext cx="5987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УСВОЕНИЯ ОБРАЗОВАТЕЛЬНЫХ ПРОГРАММ</a:t>
            </a:r>
            <a:endParaRPr lang="ru-RU" sz="1600" b="1" i="1" dirty="0">
              <a:solidFill>
                <a:srgbClr val="0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162241"/>
              </p:ext>
            </p:extLst>
          </p:nvPr>
        </p:nvGraphicFramePr>
        <p:xfrm>
          <a:off x="971600" y="980728"/>
          <a:ext cx="7791680" cy="219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632788"/>
              </p:ext>
            </p:extLst>
          </p:nvPr>
        </p:nvGraphicFramePr>
        <p:xfrm>
          <a:off x="1332066" y="3645024"/>
          <a:ext cx="6845812" cy="2479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779252" y="3721263"/>
            <a:ext cx="3385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СРЕДНИЙ БАЛЛ ПО ПРЕДМЕТУ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1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3568" y="548680"/>
            <a:ext cx="8282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СРЕДНИЙ БАЛЛ ПО ПРЕДМЕТУ НА ОСНОВЕ АНАЛИЗА КЛАССНЫХ ЖУРНАЛОВ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02912333"/>
              </p:ext>
            </p:extLst>
          </p:nvPr>
        </p:nvGraphicFramePr>
        <p:xfrm>
          <a:off x="899592" y="1124744"/>
          <a:ext cx="7776864" cy="2833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99821897"/>
              </p:ext>
            </p:extLst>
          </p:nvPr>
        </p:nvGraphicFramePr>
        <p:xfrm>
          <a:off x="1260242" y="4365104"/>
          <a:ext cx="712879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0559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979712" y="332656"/>
            <a:ext cx="55404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СООТНОШЕНИЕ ЧЕТВЕРТНЫХ ОЦЕНОК И ОЦЕНОК,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ПОЛУЧЕННЫХ НА АДМИНИСТРАТИВНЫХ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СРЕЗОВЫХ КОНТРОЛЬНЫХ РАБОТАХ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1207681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2019, 10Б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76056" y="1192543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2020, 11Б</a:t>
            </a:r>
            <a:endParaRPr lang="ru-RU" b="1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151637"/>
              </p:ext>
            </p:extLst>
          </p:nvPr>
        </p:nvGraphicFramePr>
        <p:xfrm>
          <a:off x="6181762" y="1163653"/>
          <a:ext cx="2317757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" name="Диаграмма" r:id="rId4" imgW="2943366" imgH="1828800" progId="MSGraph.Chart.8">
                  <p:embed/>
                </p:oleObj>
              </mc:Choice>
              <mc:Fallback>
                <p:oleObj name="Диаграмма" r:id="rId4" imgW="2943366" imgH="1828800" progId="MSGraph.Chart.8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1762" y="1163653"/>
                        <a:ext cx="2317757" cy="1440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816855"/>
              </p:ext>
            </p:extLst>
          </p:nvPr>
        </p:nvGraphicFramePr>
        <p:xfrm>
          <a:off x="611560" y="1177017"/>
          <a:ext cx="2489976" cy="1538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Диаграмма" r:id="rId6" imgW="2857574" imgH="1771802" progId="MSGraph.Chart.8">
                  <p:embed/>
                </p:oleObj>
              </mc:Choice>
              <mc:Fallback>
                <p:oleObj name="Диаграмма" r:id="rId6" imgW="2857574" imgH="1771802" progId="MSGraph.Chart.8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77017"/>
                        <a:ext cx="2489976" cy="15386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754717"/>
              </p:ext>
            </p:extLst>
          </p:nvPr>
        </p:nvGraphicFramePr>
        <p:xfrm>
          <a:off x="3435022" y="1207681"/>
          <a:ext cx="2273955" cy="1441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" name="Диаграмма" r:id="rId8" imgW="2810002" imgH="1781251" progId="MSGraph.Chart.8">
                  <p:embed/>
                </p:oleObj>
              </mc:Choice>
              <mc:Fallback>
                <p:oleObj name="Диаграмма" r:id="rId8" imgW="2810002" imgH="1781251" progId="MSGraph.Chart.8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5022" y="1207681"/>
                        <a:ext cx="2273955" cy="14414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7547021" y="1163653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2021, 8Б</a:t>
            </a:r>
            <a:endParaRPr lang="ru-RU" b="1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225767" y="2708920"/>
            <a:ext cx="4726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ДИНАМИКА УСПЕВАЕМОСТИ ПО ПРЕДМЕТУ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627367944"/>
              </p:ext>
            </p:extLst>
          </p:nvPr>
        </p:nvGraphicFramePr>
        <p:xfrm>
          <a:off x="825521" y="3057780"/>
          <a:ext cx="7848872" cy="1667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167756"/>
              </p:ext>
            </p:extLst>
          </p:nvPr>
        </p:nvGraphicFramePr>
        <p:xfrm>
          <a:off x="855758" y="4869160"/>
          <a:ext cx="7892705" cy="15864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64559"/>
                <a:gridCol w="2719868"/>
                <a:gridCol w="280827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УЧЕБНЫЙ ГОД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ПОВЫСИЛИ УСПЕВАЕМОСТЬ (КОЛ-ВО ЧЕЛ.)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% ПОВЫСИВШИХ УСПЕВАЕМОСТЬ ОТ ОБЩЕГО КОЛИЧЕСТВА ОБУЧАЕМЫХ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25" dirty="0">
                          <a:effectLst/>
                        </a:rPr>
                        <a:t>2017-2018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7,2%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25" dirty="0">
                          <a:effectLst/>
                        </a:rPr>
                        <a:t>2018-2019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8,6%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25" dirty="0">
                          <a:effectLst/>
                        </a:rPr>
                        <a:t>2019-2020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14,8%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5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43608" y="476672"/>
            <a:ext cx="31683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ПРОЦЕНТНОЕ СООТНОШЕНИЕ КАЧЕСТВА ОЦЕНОК,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ПОЛУЧЕННЫХ НА ГОСУДАРСТВЕННОМ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ВЫПУСКНОМ ЭКЗАМЕНЕ </a:t>
            </a:r>
            <a:r>
              <a:rPr lang="ru-RU" sz="1600" b="1" i="1" dirty="0" smtClean="0"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АНГЛИЙСКОМУ ЯЗЫКУ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ВЫПУСКНИКАМИ </a:t>
            </a:r>
            <a:r>
              <a:rPr lang="en-US" sz="1600" b="1" i="1" dirty="0"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9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КЛАССОВ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70460"/>
              </p:ext>
            </p:extLst>
          </p:nvPr>
        </p:nvGraphicFramePr>
        <p:xfrm>
          <a:off x="836859" y="4005064"/>
          <a:ext cx="7776864" cy="213916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579709"/>
                <a:gridCol w="1431883"/>
                <a:gridCol w="1171541"/>
                <a:gridCol w="1593731"/>
              </a:tblGrid>
              <a:tr h="338966">
                <a:tc>
                  <a:txBody>
                    <a:bodyPr/>
                    <a:lstStyle/>
                    <a:p>
                      <a:pPr marL="450215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8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8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8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Средний балл по РФ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69,2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73,8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70,9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545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Средний балл </a:t>
                      </a:r>
                      <a:endParaRPr lang="ru-RU" sz="1800" b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 Ростовской </a:t>
                      </a:r>
                      <a:r>
                        <a:rPr lang="ru-RU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области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60,91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71,5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67,1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573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Средний балл по городу Ростову-на-Дону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67,5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70,7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38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Средний балл по Школе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58,6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35476" y="3569321"/>
            <a:ext cx="74888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СООТНОШЕНИЕ БАЛЛОВ ЕГЭ ПО </a:t>
            </a:r>
            <a:r>
              <a:rPr lang="ru-RU" sz="1600" b="1" i="1" dirty="0" smtClean="0"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АНГЛИЙСКОМУ ЯЗЫКУ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569775"/>
              </p:ext>
            </p:extLst>
          </p:nvPr>
        </p:nvGraphicFramePr>
        <p:xfrm>
          <a:off x="4067944" y="332656"/>
          <a:ext cx="468046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57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907704" y="325977"/>
            <a:ext cx="5072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УЧАСТИЕ В ШКОЛЬНОМ ЭТАПЕ ОЛИМПИАДЫ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288246"/>
              </p:ext>
            </p:extLst>
          </p:nvPr>
        </p:nvGraphicFramePr>
        <p:xfrm>
          <a:off x="1331640" y="3293695"/>
          <a:ext cx="6781207" cy="1267968"/>
        </p:xfrm>
        <a:graphic>
          <a:graphicData uri="http://schemas.openxmlformats.org/drawingml/2006/table">
            <a:tbl>
              <a:tblPr/>
              <a:tblGrid>
                <a:gridCol w="1668639"/>
                <a:gridCol w="1524454"/>
                <a:gridCol w="1711761"/>
                <a:gridCol w="1876353"/>
              </a:tblGrid>
              <a:tr h="367585">
                <a:tc>
                  <a:txBody>
                    <a:bodyPr/>
                    <a:lstStyle/>
                    <a:p>
                      <a:pPr marL="450215" algn="ctr">
                        <a:spcAft>
                          <a:spcPts val="0"/>
                        </a:spcAft>
                      </a:pPr>
                      <a:r>
                        <a:rPr lang="ru-RU" sz="14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КОЛИЧЕСТВО ПРИЗОВЫХ МЕСТ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КОЛИЧЕСТВО ПОБЕДИТЕЛЕЙ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2566">
                <a:tc>
                  <a:txBody>
                    <a:bodyPr/>
                    <a:lstStyle/>
                    <a:p>
                      <a:pPr marL="450215" algn="l">
                        <a:spcAft>
                          <a:spcPts val="0"/>
                        </a:spcAft>
                      </a:pPr>
                      <a:r>
                        <a:rPr lang="ru-RU" sz="16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6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6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-201</a:t>
                      </a:r>
                      <a:r>
                        <a:rPr lang="en-US" sz="16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32566">
                <a:tc>
                  <a:txBody>
                    <a:bodyPr/>
                    <a:lstStyle/>
                    <a:p>
                      <a:pPr marL="450215" algn="l">
                        <a:spcAft>
                          <a:spcPts val="0"/>
                        </a:spcAft>
                      </a:pPr>
                      <a:r>
                        <a:rPr lang="ru-RU" sz="16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600" b="1" spc="-25" dirty="0" smtClean="0">
                          <a:latin typeface="+mn-lt"/>
                          <a:ea typeface="Times New Roman"/>
                          <a:cs typeface="Times New Roman"/>
                        </a:rPr>
                        <a:t>8-2019</a:t>
                      </a:r>
                      <a:endParaRPr lang="ru-RU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6767">
                <a:tc>
                  <a:txBody>
                    <a:bodyPr/>
                    <a:lstStyle/>
                    <a:p>
                      <a:pPr marL="450215" algn="l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2019-2020</a:t>
                      </a:r>
                      <a:endParaRPr lang="ru-RU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spc="-2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907704" y="2708920"/>
            <a:ext cx="49292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УЧАСТИЕ И ДОСТИЖЕНИЯ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В МУНИЦИПАЛЬНОМ ЭТАПЕ ОЛИМПИАДЫ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793406"/>
              </p:ext>
            </p:extLst>
          </p:nvPr>
        </p:nvGraphicFramePr>
        <p:xfrm>
          <a:off x="1763688" y="764704"/>
          <a:ext cx="3672408" cy="1828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2" name="Picture 2" descr="C:\Users\Галина\Desktop\67шк. Сысоева К.В\Приложения\Приложение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26" y="664531"/>
            <a:ext cx="1296144" cy="1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Галина\Desktop\67шк. Сысоева К.В\Приложения\Приложение 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26" y="4716017"/>
            <a:ext cx="1239853" cy="174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71600" y="5199459"/>
            <a:ext cx="27941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«ПЕРЕЧНЕВЫЕ»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ОЛИМПИАДЫ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5" descr="C:\Users\Галина\Desktop\67шк. Сысоева К.В\Приложения\Приложение 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26" y="4699063"/>
            <a:ext cx="1296144" cy="182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5559" y="439863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ru-RU" b="1" dirty="0" smtClean="0">
                <a:solidFill>
                  <a:prstClr val="black"/>
                </a:solidFill>
              </a:rPr>
              <a:t>3. ВЫСОКИЕ РЕЗУЛЬТАТЫ ВНЕУРОЧНОЙ ДЕЯТЕЛЬНОСТИ ОБУЧАЮЩИХСЯ ПО УЧЕБНОМУ ПРЕДМЕТУ, КОТОРЫЙ ПРЕПОДАЕТ УЧИТЕЛЬ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61975" y="1349259"/>
            <a:ext cx="3604960" cy="1152128"/>
          </a:xfrm>
          <a:prstGeom prst="roundRect">
            <a:avLst/>
          </a:prstGeom>
          <a:solidFill>
            <a:srgbClr val="92D050"/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480000"/>
                </a:solidFill>
              </a:rPr>
              <a:t>«Веселый Английский»</a:t>
            </a:r>
          </a:p>
          <a:p>
            <a:pPr algn="ctr"/>
            <a:r>
              <a:rPr lang="ru-RU" sz="2400" b="1" dirty="0" smtClean="0">
                <a:solidFill>
                  <a:srgbClr val="480000"/>
                </a:solidFill>
              </a:rPr>
              <a:t>3 КЛАСС</a:t>
            </a:r>
            <a:endParaRPr lang="ru-RU" sz="2400" b="1" dirty="0">
              <a:solidFill>
                <a:srgbClr val="48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6118" y="1508765"/>
            <a:ext cx="3728696" cy="4691420"/>
          </a:xfrm>
          <a:prstGeom prst="roundRect">
            <a:avLst/>
          </a:prstGeom>
          <a:solidFill>
            <a:srgbClr val="92D050"/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29190" y="2922007"/>
            <a:ext cx="3604960" cy="714380"/>
          </a:xfrm>
          <a:prstGeom prst="roundRect">
            <a:avLst/>
          </a:prstGeom>
          <a:solidFill>
            <a:srgbClr val="92D050"/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480000"/>
                </a:solidFill>
              </a:rPr>
              <a:t>СОДЕРЖАНИЕ</a:t>
            </a:r>
            <a:endParaRPr lang="ru-RU" sz="2400" b="1" dirty="0">
              <a:solidFill>
                <a:srgbClr val="48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9099" y="4378718"/>
            <a:ext cx="3890712" cy="1928826"/>
          </a:xfrm>
          <a:prstGeom prst="roundRect">
            <a:avLst/>
          </a:prstGeom>
          <a:solidFill>
            <a:srgbClr val="92D050"/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480000"/>
                </a:solidFill>
              </a:rPr>
              <a:t>«ВЕСЕЛЫЙ АНГЛИЙСКИЙ»</a:t>
            </a:r>
          </a:p>
          <a:p>
            <a:pPr algn="ctr"/>
            <a:r>
              <a:rPr lang="ru-RU" sz="2800" b="1" i="1" dirty="0" smtClean="0">
                <a:solidFill>
                  <a:srgbClr val="480000"/>
                </a:solidFill>
              </a:rPr>
              <a:t>(</a:t>
            </a:r>
            <a:r>
              <a:rPr lang="ru-RU" sz="3200" b="1" i="1" dirty="0" smtClean="0">
                <a:solidFill>
                  <a:srgbClr val="480000"/>
                </a:solidFill>
              </a:rPr>
              <a:t>34 ЧАСА</a:t>
            </a:r>
            <a:r>
              <a:rPr lang="ru-RU" sz="2800" b="1" i="1" dirty="0" smtClean="0">
                <a:solidFill>
                  <a:srgbClr val="480000"/>
                </a:solidFill>
              </a:rPr>
              <a:t>)</a:t>
            </a:r>
            <a:endParaRPr lang="ru-RU" sz="2800" b="1" i="1" dirty="0">
              <a:solidFill>
                <a:srgbClr val="48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588159" y="3831659"/>
            <a:ext cx="500066" cy="35719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IDukova\Desktop\67шк. Сысоева К.В\Рецензия.jpeg"/>
          <p:cNvPicPr>
            <a:picLocks noChangeAspect="1" noChangeArrowheads="1"/>
          </p:cNvPicPr>
          <p:nvPr/>
        </p:nvPicPr>
        <p:blipFill rotWithShape="1">
          <a:blip r:embed="rId3">
            <a:lum bright="10000" contrast="40000"/>
          </a:blip>
          <a:srcRect l="4134" r="6357"/>
          <a:stretch/>
        </p:blipFill>
        <p:spPr bwMode="auto">
          <a:xfrm rot="16200000">
            <a:off x="1417252" y="1436734"/>
            <a:ext cx="2493818" cy="3470996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92" y="4581796"/>
            <a:ext cx="1445388" cy="107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t="15548" r="3972" b="10309"/>
          <a:stretch/>
        </p:blipFill>
        <p:spPr bwMode="auto">
          <a:xfrm>
            <a:off x="982797" y="4589614"/>
            <a:ext cx="1632228" cy="107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7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3" y="2014052"/>
            <a:ext cx="1601114" cy="22572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0" y="4448756"/>
            <a:ext cx="1486744" cy="2021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64" y="4372777"/>
            <a:ext cx="1472361" cy="2092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3" y="4411626"/>
            <a:ext cx="1440515" cy="20589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06" y="4431339"/>
            <a:ext cx="1470235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4" y="254816"/>
            <a:ext cx="2147374" cy="15304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20158"/>
            <a:ext cx="2040072" cy="14224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83" y="234587"/>
            <a:ext cx="2012127" cy="1422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63" y="188640"/>
            <a:ext cx="2043418" cy="1439597"/>
          </a:xfrm>
          <a:prstGeom prst="rect">
            <a:avLst/>
          </a:prstGeom>
        </p:spPr>
      </p:pic>
      <p:pic>
        <p:nvPicPr>
          <p:cNvPr id="15" name="Picture 4" descr="C:\Users\Галина\Desktop\67шк. Сысоева К.В\Приложения\Приложение 3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834" y="2127719"/>
            <a:ext cx="1506824" cy="21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02597"/>
            <a:ext cx="2107334" cy="14817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27" y="2762463"/>
            <a:ext cx="2147138" cy="15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 descr="C:\Users\Галина\Desktop\67шк. Сысоева К.В\Приложения\Приложение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94031"/>
            <a:ext cx="4565243" cy="31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алина\Desktop\67шк. Сысоева К.В\Приложения\Приложение 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57727"/>
            <a:ext cx="4565243" cy="313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Галина\Desktop\67шк. Сысоева К.В\Приложения\Приложение 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216955"/>
            <a:ext cx="3085270" cy="43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Галина\Desktop\67шк. Сысоева К.В\Приложения\Приложение 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8" y="305333"/>
            <a:ext cx="2514564" cy="361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Галина\Desktop\67шк. Сысоева К.В\Приложения\Приложение 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77" y="305333"/>
            <a:ext cx="2360077" cy="35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33352"/>
            <a:ext cx="22431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C:\Users\Галина\Desktop\67шк. Сысоева К.В\Приложения\Приложение 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54" y="305333"/>
            <a:ext cx="2998787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Галина\Desktop\67шк. Сысоева К.В\Приложения\Приложение 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44" y="1793009"/>
            <a:ext cx="2858469" cy="20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3" name="Picture 5" descr="C:\Users\Галина\Desktop\67шк. Сысоева К.В\Приложения\Приложение 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91" y="3212976"/>
            <a:ext cx="2808350" cy="199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Галина\Desktop\67шк. Сысоева К.В\Приложения\Приложение 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32" y="4509121"/>
            <a:ext cx="2736010" cy="19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Галина\Desktop\67шк. Сысоева К.В\Приложения\Приложентие 2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62" y="3216717"/>
            <a:ext cx="2288936" cy="32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Галина\Desktop\67шк. Сысоева К.В\Приложения\Приложение 5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72564"/>
            <a:ext cx="2290727" cy="325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02683" y="260648"/>
            <a:ext cx="83529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ru-RU" b="1" dirty="0" smtClean="0">
                <a:solidFill>
                  <a:prstClr val="black"/>
                </a:solidFill>
              </a:rPr>
              <a:t>4. СОЗДАНИЕ УЧИТЕЛЕМ УСЛОВИЙ ДЛЯ АДРЕСНОЙ РАБОТЫ С РАЗЛИЧНЫМИ КАТЕГОРИЯМИ ОБУЧАЮЩИХСЯ (ОДАРЕННЫЕ ДЕТИ, ДЕТИ ИЗ СОЦИАЛЬНО НЕБЛАГОПОЛУЧНЫХ СЕМЕЙ, ДЕТИ, ПОПАВШИЕ В ТРУДНЫЕ ЖИЗНЕННЫЕ СИТУАЦИИ, ДЕТИ ИЗ СЕМЕЙ МИГРАНТОВ, ДЕТИ-СИРОТЫ И ДЕТИ, ОСТАВШИЕСЯ БЕЗ ПОПЕЧЕНИЯ РОДИТЕЛЕЙ, ДЕТИ-ИНВАЛИДЫ И ДЕТИ С ОГРАНИЧЕННЫМИ ВОЗМОЖНОСТЯМИ ЗДОРОВЬЯ, ДЕТИ С ДЕВИАНТНЫМ (ОБЩЕСТВЕННО ОПАСНЫМ) ПОВЕДЕНИЕМ)</a:t>
            </a:r>
            <a:endParaRPr lang="ru-RU" dirty="0" smtClean="0">
              <a:solidFill>
                <a:prstClr val="black"/>
              </a:solidFill>
            </a:endParaRPr>
          </a:p>
        </p:txBody>
      </p:sp>
      <p:pic>
        <p:nvPicPr>
          <p:cNvPr id="7" name="Picture 3" descr="C:\Users\Галина\Desktop\67шк. Сысоева К.В\Приложения\Приложение 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50" y="4319431"/>
            <a:ext cx="3121295" cy="21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Галина\Desktop\67шк. Сысоева К.В\Приложения\приложение 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86512"/>
            <a:ext cx="2897331" cy="40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Галина\Desktop\67шк. Сысоева К.В\Приложения\Приложение 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70" y="2325331"/>
            <a:ext cx="2837525" cy="2003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C:\Users\Школа67\Downloads\IMG-20200307-WA0004.jpg"/>
          <p:cNvPicPr>
            <a:picLocks noChangeAspect="1" noChangeArrowheads="1"/>
          </p:cNvPicPr>
          <p:nvPr/>
        </p:nvPicPr>
        <p:blipFill>
          <a:blip r:embed="rId6">
            <a:lum contrast="40000"/>
          </a:blip>
          <a:srcRect l="2083" t="11719" r="6250" b="17968"/>
          <a:stretch>
            <a:fillRect/>
          </a:stretch>
        </p:blipFill>
        <p:spPr bwMode="auto">
          <a:xfrm rot="16200000">
            <a:off x="6391289" y="1946205"/>
            <a:ext cx="2085197" cy="284345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311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49289" y="178768"/>
            <a:ext cx="79208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u="sng" dirty="0" smtClean="0">
                <a:latin typeface="+mj-lt"/>
                <a:cs typeface="Arial" pitchFamily="34" charset="0"/>
              </a:rPr>
              <a:t>1.НАЛИЧИЕ У УЧИТЕЛЯ СОБСТВЕННОЙ МЕТОДИЧЕСКОЙ РАЗРАБОТКИ ПО ПРЕПОДАВАЕМОМУ ПРЕДМЕТУ, ИМЕЮЩЕЙ ПОЛОЖИТЕЛЬНОЕ ЗАКЛЮЧЕНИЕ ПО ИТОГАМ АПРОБАЦИИ В ПРОФЕССИОНАЛЬНОМ СООБЩЕСТВЕ</a:t>
            </a:r>
            <a:endParaRPr lang="ru-RU" sz="2000" dirty="0">
              <a:latin typeface="+mj-lt"/>
              <a:cs typeface="Arial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857139" y="1622764"/>
            <a:ext cx="7792624" cy="1200329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СИТУАЦИИ УСПЕХА НА УРОКАХ ГЕОГРАФИИ КАК АКТИВИЗИРУЮЩИЙ И РАЗВИВАЮЩИЙ ФАКТОР ОБУЧЕНИЯ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9708" y="2996952"/>
            <a:ext cx="7722206" cy="10001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ЧЕРЕЗ СОДЕРЖАНИЕ ПРЕДМЕТА;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ИСПОЛЬЗУЯ РАЗЛИЧНЫЕ МЕТОДЫ И ПРИЕМЫ ПРЕПОДАВАНИЯ;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ИСПОЛЬЗУЯ ПОТЕНЦИАЛ ВНЕУРОЧНОЙ ДЕЯТЕЛЬНОСТИ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49289" y="4149080"/>
            <a:ext cx="7792625" cy="2280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САМОСТОЯТЕЛЬНО МЫСЛЯЩЕЙ ЛИЧНОСТИ, СПОСОБНОЙ АДАПТИРОВАТЬСЯ К ИЗМЕНЯЮЩИМСЯ УСЛОВИЯМ ЖИЗНИ, УМЕЮЩЕЙ И ЖЕЛАЮЩЕЙ САМОСОВЕРШЕНСТВОВАТЬСЯ И ПРОДОЛЖАТЬ  САМООБРАЗОВАНИЕ</a:t>
            </a:r>
          </a:p>
          <a:p>
            <a:pPr>
              <a:buFont typeface="Wingdings" pitchFamily="2" charset="2"/>
              <a:buChar char="Ø"/>
            </a:pP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81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Галина\Desktop\67шк. Сысоева К.В\Приложения\Приложение 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5160" y="6891"/>
            <a:ext cx="2778697" cy="39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91513"/>
            <a:ext cx="3024336" cy="28216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26" y="692696"/>
            <a:ext cx="4271785" cy="257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27" y="3589750"/>
            <a:ext cx="3631190" cy="2723393"/>
          </a:xfrm>
          <a:prstGeom prst="rect">
            <a:avLst/>
          </a:prstGeom>
          <a:ln>
            <a:noFill/>
          </a:ln>
          <a:effectLst>
            <a:glow rad="101600">
              <a:srgbClr val="996633">
                <a:alpha val="60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6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Школа67\Desktop\IMG-20191204-WA0010.jpg"/>
          <p:cNvPicPr>
            <a:picLocks noChangeAspect="1" noChangeArrowheads="1"/>
          </p:cNvPicPr>
          <p:nvPr/>
        </p:nvPicPr>
        <p:blipFill rotWithShape="1">
          <a:blip r:embed="rId3"/>
          <a:srcRect r="15690"/>
          <a:stretch/>
        </p:blipFill>
        <p:spPr bwMode="auto">
          <a:xfrm>
            <a:off x="4844829" y="692696"/>
            <a:ext cx="3866269" cy="2664296"/>
          </a:xfrm>
          <a:prstGeom prst="rect">
            <a:avLst/>
          </a:prstGeom>
          <a:noFill/>
        </p:spPr>
      </p:pic>
      <p:pic>
        <p:nvPicPr>
          <p:cNvPr id="7" name="Picture 13" descr="C:\Users\Галина\Desktop\67шк. Сысоева К.В\Приложения\Приложение 4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257"/>
            <a:ext cx="2808312" cy="394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фестиваль\20200425_1405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29" y="3645024"/>
            <a:ext cx="3680583" cy="27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333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1"/>
          <a:stretch/>
        </p:blipFill>
        <p:spPr bwMode="auto">
          <a:xfrm>
            <a:off x="1835696" y="4230985"/>
            <a:ext cx="1676251" cy="22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547664" y="5949280"/>
            <a:ext cx="2376264" cy="5786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6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55576" y="332656"/>
            <a:ext cx="841464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/>
              <a:t>5. ОБЕСПЕЧЕНИЕ ВЫСОКОГО КАЧЕСТВА ОРГАНИЗАЦИИ ОБРАЗОВАТЕЛЬНОГО ПРОЦЕССА НА ОСНОВЕ ЭФФЕКТИВНОГО ИСПОЛЬЗОВАНИЯ УЧИТЕЛЕМ РАЗЛИЧНЫХ ОБРАЗОВАТЕЛЬНЫХ ТЕХНОЛОГИЙ , В ТОМ ЧИСЛЕ ДИСТАНЦИОННЫХ ОБРАЗОВАТЕЛЬНЫХ ТЕХНОЛОГИЙ ИЛИ ЭЛЕКТРОННОГО ОБУЧЕНИЯ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4517" y="1746699"/>
            <a:ext cx="6706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220000"/>
                </a:solidFill>
              </a:rPr>
              <a:t>ПЕДАГОГИЧЕСКИЕ ТЕХНОЛОГИИ </a:t>
            </a:r>
            <a:endParaRPr lang="ru-RU" sz="3600" dirty="0">
              <a:solidFill>
                <a:srgbClr val="22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2871" y="2408023"/>
            <a:ext cx="7429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20000"/>
                </a:solidFill>
              </a:rPr>
              <a:t>АКТИВИЗАЦИЯ ПОЗНАВАТЕЛЬНОГО ИНТЕРЕСА ОБУЧАЮЩИХСЯ К ПРЕДМЕТУ</a:t>
            </a:r>
            <a:endParaRPr lang="ru-RU" sz="2400" b="1" dirty="0">
              <a:solidFill>
                <a:srgbClr val="22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6779" y="3239020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20000"/>
                </a:solidFill>
              </a:rPr>
              <a:t>ПОЗВОЛЯЮТ ВЫСТРАИВАТЬ ТРАЕКТОРИЮ РАЗВИТИЯ КАЖДОГО УЧЕНИКА</a:t>
            </a:r>
            <a:endParaRPr lang="ru-RU" sz="2400" b="1" dirty="0">
              <a:solidFill>
                <a:srgbClr val="22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65322" y="4391489"/>
            <a:ext cx="6562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20000"/>
                </a:solidFill>
              </a:rPr>
              <a:t>ПРОДВИЖЕНИЕ УЧАЩИХСЯ В РАЗВИТИИ </a:t>
            </a:r>
            <a:endParaRPr lang="ru-RU" sz="2800" b="1" dirty="0">
              <a:solidFill>
                <a:srgbClr val="22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42445" y="5052274"/>
            <a:ext cx="4855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20000"/>
                </a:solidFill>
              </a:rPr>
              <a:t>ВЫСОКОЕ КАЧЕСТВО ЗНАНИЙ </a:t>
            </a:r>
            <a:endParaRPr lang="ru-RU" sz="2800" b="1" dirty="0">
              <a:solidFill>
                <a:srgbClr val="22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8196" y="5589240"/>
            <a:ext cx="7900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20000"/>
                </a:solidFill>
              </a:rPr>
              <a:t>АКТИВНОСТЬ УЧАЩИХСЯ НА УРОКЕ И ВО ВНЕУРОЧНОЙ РАБОТЕ </a:t>
            </a:r>
            <a:endParaRPr lang="ru-RU" sz="2800" b="1" dirty="0">
              <a:solidFill>
                <a:srgbClr val="22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545899" y="4070017"/>
            <a:ext cx="416999" cy="3214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9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890076" y="1016732"/>
            <a:ext cx="3528392" cy="1080120"/>
          </a:xfrm>
          <a:prstGeom prst="roundRect">
            <a:avLst/>
          </a:prstGeom>
          <a:solidFill>
            <a:srgbClr val="92D050"/>
          </a:solidFill>
          <a:ln>
            <a:solidFill>
              <a:srgbClr val="996633"/>
            </a:solidFill>
          </a:ln>
          <a:effectLst>
            <a:glow rad="101600">
              <a:srgbClr val="996633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ТЕХНОЛОГИЯ ПРОБЛЕМНОГО ОБУЧЕНИЯ 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1246" y="2636912"/>
            <a:ext cx="3528392" cy="864096"/>
          </a:xfrm>
          <a:prstGeom prst="roundRect">
            <a:avLst/>
          </a:prstGeom>
          <a:solidFill>
            <a:srgbClr val="92D050"/>
          </a:solidFill>
          <a:ln>
            <a:solidFill>
              <a:srgbClr val="996633"/>
            </a:solidFill>
          </a:ln>
          <a:effectLst>
            <a:glow rad="101600">
              <a:srgbClr val="996633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 ТЕХНОЛОГИЯ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7544" y="952542"/>
            <a:ext cx="3857652" cy="1043807"/>
          </a:xfrm>
          <a:prstGeom prst="roundRect">
            <a:avLst/>
          </a:prstGeom>
          <a:solidFill>
            <a:srgbClr val="92D050"/>
          </a:solidFill>
          <a:ln>
            <a:solidFill>
              <a:srgbClr val="996633"/>
            </a:solidFill>
          </a:ln>
          <a:effectLst>
            <a:glow rad="101600">
              <a:srgbClr val="996633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РАЗВИТИЯ КРИТИЧЕСКОГО МЫШЛЕНИЯ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7544" y="2638547"/>
            <a:ext cx="3857652" cy="864096"/>
          </a:xfrm>
          <a:prstGeom prst="roundRect">
            <a:avLst/>
          </a:prstGeom>
          <a:solidFill>
            <a:srgbClr val="92D050"/>
          </a:solidFill>
          <a:ln>
            <a:solidFill>
              <a:srgbClr val="996633"/>
            </a:solidFill>
          </a:ln>
          <a:effectLst>
            <a:glow rad="101600">
              <a:srgbClr val="996633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АКТИВНЫЕ МЕТОДЫ ОБУЧЕНИЯ (АМО)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42403" y="3933056"/>
            <a:ext cx="3528392" cy="864096"/>
          </a:xfrm>
          <a:prstGeom prst="roundRect">
            <a:avLst/>
          </a:prstGeom>
          <a:solidFill>
            <a:srgbClr val="92D050"/>
          </a:solidFill>
          <a:ln>
            <a:solidFill>
              <a:srgbClr val="996633"/>
            </a:solidFill>
          </a:ln>
          <a:effectLst>
            <a:glow rad="101600">
              <a:srgbClr val="996633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ИНФОРМАЦИОННО-КОММУНИКАТИВНАЯ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1080" y="3909183"/>
            <a:ext cx="3824116" cy="864096"/>
          </a:xfrm>
          <a:prstGeom prst="roundRect">
            <a:avLst/>
          </a:prstGeom>
          <a:solidFill>
            <a:srgbClr val="92D050"/>
          </a:solidFill>
          <a:ln>
            <a:solidFill>
              <a:srgbClr val="996633"/>
            </a:solidFill>
          </a:ln>
          <a:effectLst>
            <a:glow rad="101600">
              <a:srgbClr val="996633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ИГРОВЫЕ ТЕХНОЛОГИИ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31395" y="5085184"/>
            <a:ext cx="3979499" cy="864096"/>
          </a:xfrm>
          <a:prstGeom prst="roundRect">
            <a:avLst/>
          </a:prstGeom>
          <a:solidFill>
            <a:srgbClr val="92D050"/>
          </a:solidFill>
          <a:ln>
            <a:solidFill>
              <a:srgbClr val="996633"/>
            </a:solidFill>
          </a:ln>
          <a:effectLst>
            <a:glow rad="101600">
              <a:srgbClr val="996633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ЗДОРОВЬЕСБЕРЕГАЮЩИЕ ТЕХНОЛОГИИ</a:t>
            </a:r>
            <a:endPara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71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958706" y="825543"/>
            <a:ext cx="34839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480000"/>
                </a:solidFill>
                <a:cs typeface="Times New Roman" pitchFamily="18" charset="0"/>
              </a:rPr>
              <a:t>УМК ПО АНГЛИЙСКОМУ ЯЗЫКУ</a:t>
            </a:r>
            <a:endParaRPr lang="ru-RU" sz="105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48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1597" y="1999321"/>
            <a:ext cx="3917105" cy="2610382"/>
          </a:xfrm>
          <a:prstGeom prst="round2DiagRect">
            <a:avLst/>
          </a:prstGeom>
          <a:noFill/>
          <a:ln w="9525" algn="in">
            <a:noFill/>
            <a:miter lim="800000"/>
            <a:headEnd/>
            <a:tailEnd/>
          </a:ln>
          <a:effectLst>
            <a:glow rad="101600">
              <a:srgbClr val="996633">
                <a:alpha val="60000"/>
              </a:srgbClr>
            </a:glo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146" name="Picture 2" descr="F:\0_1cec44233420020365967a86369aef24_14446287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2975" r="1955" b="51322"/>
          <a:stretch/>
        </p:blipFill>
        <p:spPr bwMode="auto">
          <a:xfrm>
            <a:off x="395536" y="4797152"/>
            <a:ext cx="7315201" cy="159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0_1cec44233420020365967a86369aef24_14446287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50000" r="10909" b="2906"/>
          <a:stretch/>
        </p:blipFill>
        <p:spPr bwMode="auto">
          <a:xfrm>
            <a:off x="6309676" y="357556"/>
            <a:ext cx="2348494" cy="16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81cb6c53-7054-11e2-9840-0050569c0d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54" y="2838814"/>
            <a:ext cx="1582316" cy="15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10019689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30" y="2998958"/>
            <a:ext cx="1408697" cy="13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F:\0_1cec44233420020365967a86369aef24_14446287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50000" r="42456" b="2906"/>
          <a:stretch/>
        </p:blipFill>
        <p:spPr bwMode="auto">
          <a:xfrm>
            <a:off x="611831" y="357555"/>
            <a:ext cx="2360730" cy="16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:\0_1cec44233420020365967a86369aef24_14446287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50000" r="74819" b="2906"/>
          <a:stretch/>
        </p:blipFill>
        <p:spPr bwMode="auto">
          <a:xfrm>
            <a:off x="7747155" y="4740485"/>
            <a:ext cx="1170562" cy="16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115616" y="535761"/>
            <a:ext cx="3312368" cy="10210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АНОНСИРОВАНИЯ ТЕМЫ</a:t>
            </a:r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15616" y="3192266"/>
            <a:ext cx="3312368" cy="6400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КОНТРОЛЯ ЗНАНИЙ</a:t>
            </a:r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49343" y="5589240"/>
            <a:ext cx="3694623" cy="720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ЗАКРЕПЛЕНИЯ ЗНАНИЙ</a:t>
            </a:r>
          </a:p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49343" y="4365104"/>
            <a:ext cx="3766631" cy="9055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ИНФОРМАЦИОННО-ОБУЧАЮЩЕЕ ПОСОБИЕ</a:t>
            </a:r>
          </a:p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15616" y="1828030"/>
            <a:ext cx="3312368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СОПРОВОЖДЕНИЕ ОБЪЯСНЕНИЯ</a:t>
            </a: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32040" y="2996952"/>
            <a:ext cx="3783934" cy="12064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B0FF89"/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ВЫПОЛНЕНИЯ ТВОРЧЕСКИХ ЗАДАНИЙ И ПРОЕКТНОЙ РАБОТЫ</a:t>
            </a:r>
          </a:p>
          <a:p>
            <a:pPr algn="ctr"/>
            <a:endParaRPr lang="ru-RU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80837"/>
            <a:ext cx="3711926" cy="24736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933056"/>
            <a:ext cx="3775347" cy="251591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9152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Рисунок1а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3325019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932040" y="908720"/>
            <a:ext cx="3699833" cy="2284125"/>
            <a:chOff x="852799" y="533369"/>
            <a:chExt cx="7647709" cy="7051964"/>
          </a:xfrm>
        </p:grpSpPr>
        <p:pic>
          <p:nvPicPr>
            <p:cNvPr id="4099" name="Picture 3" descr="F:\Рисунок1амм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" t="9848" r="1516" b="18061"/>
            <a:stretch/>
          </p:blipFill>
          <p:spPr bwMode="auto">
            <a:xfrm>
              <a:off x="852799" y="533369"/>
              <a:ext cx="7647709" cy="326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F:\аммм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5" t="10154" r="1248" b="6453"/>
            <a:stretch/>
          </p:blipFill>
          <p:spPr bwMode="auto">
            <a:xfrm>
              <a:off x="852799" y="3803042"/>
              <a:ext cx="7647709" cy="3782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1" name="Picture 5" descr="F:\Рисунок1амммм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12903" r="9940" b="7370"/>
          <a:stretch/>
        </p:blipFill>
        <p:spPr bwMode="auto">
          <a:xfrm>
            <a:off x="989711" y="2636912"/>
            <a:ext cx="3288795" cy="19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Рисунок1апп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4350" r="10800" b="6453"/>
          <a:stretch/>
        </p:blipFill>
        <p:spPr bwMode="auto">
          <a:xfrm>
            <a:off x="1306718" y="4548660"/>
            <a:ext cx="2761225" cy="18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702"/>
          <a:stretch/>
        </p:blipFill>
        <p:spPr bwMode="auto">
          <a:xfrm>
            <a:off x="4932040" y="3717032"/>
            <a:ext cx="373527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8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Галина\Desktop\67шк. Сысоева К.В\Приложения\Приложение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19" y="918974"/>
            <a:ext cx="3843060" cy="27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Галина\Desktop\67шк. Сысоева К.В\Приложения\Приложение 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0" y="2305226"/>
            <a:ext cx="3808396" cy="269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Галина\Desktop\67шк. Сысоева К.В\Приложения\Приложение 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0293" y="3156710"/>
            <a:ext cx="2752229" cy="39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Галина\Desktop\67шк. Сысоева К.В\Приложения\Приложение 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55" y="1895820"/>
            <a:ext cx="4187607" cy="29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99593" y="364976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/>
              <a:t>6. НЕПРЕРЫВНОСТЬ ПРОФЕССИОНАЛЬНОГО РАЗВИТИЯ УЧИТЕЛЯ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2038"/>
            <a:ext cx="2016224" cy="287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208004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02" y="382038"/>
            <a:ext cx="2034177" cy="287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49" y="567527"/>
            <a:ext cx="1887453" cy="268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23798"/>
            <a:ext cx="4752528" cy="335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50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Галина\Desktop\67шк. Сысоева К.В\Приложения\Приложение 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5"/>
            <a:ext cx="3528392" cy="24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Галина\Desktop\67шк. Сысоева К.В\Приложения\Приложение 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2102238" cy="29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Галина\Desktop\67шк. Сысоева К.В\Приложения\Приложение 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0549"/>
            <a:ext cx="2246648" cy="317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Галина\Desktop\67шк. Сысоева К.В\Приложения\Приложение 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60" y="3513737"/>
            <a:ext cx="3629054" cy="27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Галина\Desktop\67шк. Сысоева К.В\Приложения\Приложение 3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6" y="3513737"/>
            <a:ext cx="3598732" cy="26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994532" y="4529367"/>
            <a:ext cx="165618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8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27584" y="548680"/>
            <a:ext cx="7792624" cy="1200329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СИТУАЦИИ УСПЕХА НА УРОКАХ ГЕОГРАФИИ КАК АКТИВИЗИРУЮЩИЙ И РАЗВИВАЮЩИЙ ФАКТОР ОБУЧЕНИЯ</a:t>
            </a:r>
            <a:endParaRPr 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71736" y="2214554"/>
            <a:ext cx="4000528" cy="10001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АКТИВНЫЕ МЕТОДЫ ОБУЧЕНИЯ;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ПРОЕКТНАЯ ДЕЯТЕЛЬНОСТЬ;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ИССЛЕДОВАТЕЛЬСКАЯ РАБОТА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3417" y="3861048"/>
            <a:ext cx="7856752" cy="25683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endParaRPr lang="ru-RU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УРОВНИ ПЕДАГОГИЧЕСКОЙ ДЕЯТЕЛЬНОСТИ</a:t>
            </a:r>
          </a:p>
          <a:p>
            <a:pPr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УРОВЕНЬ I 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УРОЧНАЯ ДЕЯТЕЛЬНОСТЬ.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УРОВЕНЬ II 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ЗАНЯТИЯ ФАКУЛЬТАТИВОВ, ТВОРЧЕСКИХ ЛАБОРАТОРИЙ.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УРОВЕНЬ III 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ПРЕДСТАВЛЕНИЕ РЕЗУЛЬТАТОВ УЧЕБНОЙ ДЕЯТЕЛЬНОСТИ В ОЛИМПИАДАХ, КОНКУРСАХ, КОНФЕРЕНЦИЯХ.</a:t>
            </a:r>
          </a:p>
          <a:p>
            <a:pPr>
              <a:buFont typeface="Wingdings" pitchFamily="2" charset="2"/>
              <a:buChar char="Ø"/>
            </a:pP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3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Галина\Desktop\67шк. Сысоева К.В\Приложения\Приложение 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96" y="4346591"/>
            <a:ext cx="3091343" cy="218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1" y="548680"/>
            <a:ext cx="2887869" cy="407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8680"/>
            <a:ext cx="2878128" cy="407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C:\Users\Галина\Desktop\67шк. Сысоева К.В\Приложения\Приложение 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21" y="1326606"/>
            <a:ext cx="177681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4715862"/>
            <a:ext cx="1803327" cy="1751199"/>
          </a:xfrm>
          <a:prstGeom prst="rect">
            <a:avLst/>
          </a:prstGeom>
        </p:spPr>
      </p:pic>
      <p:pic>
        <p:nvPicPr>
          <p:cNvPr id="5122" name="Picture 2" descr="H:\IMG-20191007-WA00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4"/>
          <a:stretch/>
        </p:blipFill>
        <p:spPr bwMode="auto">
          <a:xfrm>
            <a:off x="954314" y="4869160"/>
            <a:ext cx="2379773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1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99592" y="1268760"/>
            <a:ext cx="731175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ЭТОМ МИРЕ ДОБИВАЕТСЯ УСПЕХА ТОЛЬКО ТОТ, КТО ИЩЕТ НУЖНЫХ ЕМУ УСЛОВИЙ И, ЕСЛИ НЕ НАХОДИТ, СОЗДАЕТ ИХ САМ».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237564" y="3643314"/>
            <a:ext cx="18544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БЕРНАРД  ШОУ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238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2857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8" y="747835"/>
            <a:ext cx="3610578" cy="270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18" y="747836"/>
            <a:ext cx="4053742" cy="270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22" y="3720868"/>
            <a:ext cx="1728192" cy="230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8" y="4607287"/>
            <a:ext cx="2919804" cy="161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Школа67\Desktop\S1350017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5379" y="4607287"/>
            <a:ext cx="3037413" cy="1708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94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4759"/>
              </p:ext>
            </p:extLst>
          </p:nvPr>
        </p:nvGraphicFramePr>
        <p:xfrm>
          <a:off x="539552" y="404663"/>
          <a:ext cx="8136904" cy="6049028"/>
        </p:xfrm>
        <a:graphic>
          <a:graphicData uri="http://schemas.openxmlformats.org/drawingml/2006/table">
            <a:tbl>
              <a:tblPr/>
              <a:tblGrid>
                <a:gridCol w="5514412"/>
                <a:gridCol w="1894022"/>
                <a:gridCol w="728470"/>
              </a:tblGrid>
              <a:tr h="325024">
                <a:tc>
                  <a:txBody>
                    <a:bodyPr/>
                    <a:lstStyle/>
                    <a:p>
                      <a:pPr algn="just"/>
                      <a:r>
                        <a:rPr lang="ru-RU" sz="1800" b="1" i="1" spc="-2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НАЗВАНИЕ ОПЫТА</a:t>
                      </a:r>
                      <a:endParaRPr lang="ru-RU" sz="1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i="1" spc="-2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УРОВЕНЬ</a:t>
                      </a:r>
                      <a:endParaRPr lang="ru-RU" sz="1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i="1" spc="-2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ГОД</a:t>
                      </a:r>
                      <a:endParaRPr lang="ru-RU" sz="1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9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ВНЕКЛАССНАЯ РАБОТА ПО АНГЛИЙСКОМУ ЯЗЫКУ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РАЙОННЫЙ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2018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78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ПРОЕКТНЫЕ ТЕХНОЛОГИИ КАК СРЕДСТВО ФОРМИРОВАНИЯ И РАЗВИТИЯ УУД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ВСЕРОССИЙСКИЙ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2018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12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ПРОЕКТНЫЙ УРОК: ТЕХНИКА ПОСТАНОВКИ ВОПРОСОВ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ВСЕРОССИЙСКИЙ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2018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66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СОЗДАНИЕ СИТУАЦИИ УСПЕХА НА УРОКАХ АНГЛИЙСКОГО ЯЗЫКА КАК АКТИВИЗИРУЮЩИЙ И РАЗВИВАЮЩИЙ ФАКТОР ОБУЧЕНИЯ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ШКОЛЬНЫЙ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2018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66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СОЗДАНИЕ СИТУАЦИИ УСПЕХА НА УРОКАХ АНГЛИЙСКОГО ЯЗЫКА КАК АКТИВИЗИРУЮЩИЙ И РАЗВИВАЮЩИЙ ФАКТОР ОБУЧЕНИЯ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РАЙОННЫЙ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2019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78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ИСПОЛЬЗОВАНИЕ НА УРОКЕ ТЕХНОЛОГИИ РАЗВИТИЯ КРИТИЧЕСКОГО МЫШЛЕНИЯ (ТРКМ)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ШКОЛЬНЫЙ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2019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8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МЕТОДИЧЕСКИЙ СЕМИНАР «ПСИХОФИЗИЧЕСКОЕ ЗДОРОВЬЕ-КЛЮЧ К УСПЕХУ»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РАЙОННЫЙ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2019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78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МАСТЕР-КЛАСС «КВЕСТ КАК АКТИВНАЯ ФОРМА РАБОТЫ ПО ФОРМИРОВАНИЮ ПРОРЫВНЫХ КОМПЕТЕНЦИЙ»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РАЙОННЫЙ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2019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9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ОТКРЫТЫЙ УРОК «ЭТИ ЗАБАВНЫЕ ЖИВОТНЫЕ»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МУНИЦИПАЛЬНЫЙ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2020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38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МЕТОДИЧЕСКИЙ СЕМИНАР «ПСИХОФИЗИЧЕСКОЕ ЗДОРОВЬЕ-КЛЮЧ К УСПЕХУ»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МУНИЦИПАЛЬНЫЙ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2020</a:t>
                      </a:r>
                      <a:endParaRPr lang="ru-RU" sz="1050" b="1" i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4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3" descr="C:\Users\Галина\Desktop\6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3240360" cy="234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5445224"/>
            <a:ext cx="165618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4504205"/>
            <a:ext cx="540060" cy="1489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9503" y="5301209"/>
            <a:ext cx="647218" cy="144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Галина\Desktop\33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38" y="484338"/>
            <a:ext cx="3694188" cy="23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Галина\Desktop\Рисунок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15" y="2989189"/>
            <a:ext cx="2454937" cy="15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18359" r="12811" b="21680"/>
          <a:stretch/>
        </p:blipFill>
        <p:spPr bwMode="auto">
          <a:xfrm>
            <a:off x="893967" y="2930123"/>
            <a:ext cx="2579911" cy="154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5" t="20049" r="23668" b="22401"/>
          <a:stretch/>
        </p:blipFill>
        <p:spPr bwMode="auto">
          <a:xfrm>
            <a:off x="6154470" y="2989189"/>
            <a:ext cx="2304256" cy="169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9" descr="C:\Users\IDukova\Desktop\перекв\Свидетельство проекта infourok.ru №ЕХ47250029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223" y="4699346"/>
            <a:ext cx="1296144" cy="18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Объект 19" descr="C:\Users\IDukova\Desktop\перекв\Свидетельство проекта infourok.ru №ФН80637452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1295" y="4672515"/>
            <a:ext cx="1382493" cy="18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Объект 11" descr="C:\Users\IDukova\Desktop\перекв\Свидетельство проекта infourok.ru №ЛГ52665326.jpg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8353" y="4699346"/>
            <a:ext cx="1296144" cy="176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Объект 13" descr="C:\Users\IDukova\Desktop\перекв\Свидетельство проекта infourok.ru №НУ25099129.jpg"/>
          <p:cNvPicPr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31739" y="4639649"/>
            <a:ext cx="1368153" cy="19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Объект 15" descr="C:\Users\IDukova\Desktop\перекв\Свидетельство проекта infourok.ru №ОН72254254.jpg"/>
          <p:cNvPicPr>
            <a:picLocks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9100" y="4656082"/>
            <a:ext cx="1255626" cy="18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Объект 5" descr="C:\Users\IDukova\Desktop\перекв\Свидетельство проекта infourok.ru №ГЛ70263962.jpg"/>
          <p:cNvPicPr>
            <a:picLocks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91880" y="4699346"/>
            <a:ext cx="1296144" cy="178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Объект 21" descr="C:\Users\IDukova\Desktop\перекв\Свидетельство проекта infourok.ru №ФП47032870.jpg"/>
          <p:cNvPicPr>
            <a:picLocks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39952" y="4717482"/>
            <a:ext cx="1210816" cy="178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78" y="4704028"/>
            <a:ext cx="1269966" cy="179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Объект 17" descr="C:\Users\IDukova\Desktop\перекв\Свидетельство проекта infourok.ru №ОН72254254-1.jpg"/>
          <p:cNvPicPr>
            <a:picLocks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4699346"/>
            <a:ext cx="1296144" cy="179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Объект 23" descr="C:\Users\IDukova\Desktop\перекв\Свидетельство проекта infourok.ru №ФЮ48002075.jpg"/>
          <p:cNvPicPr>
            <a:picLocks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29652" y="4708710"/>
            <a:ext cx="1104037" cy="179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Объект 7" descr="C:\Users\IDukova\Desktop\перекв\Свидетельство проекта infourok.ru №ГУ69453381.jpg"/>
          <p:cNvPicPr>
            <a:picLocks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32109" y="4717483"/>
            <a:ext cx="1171374" cy="178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Объект 3" descr="C:\Users\IDukova\Desktop\перекв\Свидетельство проекта infourok.ru №ВР40780052.jpg"/>
          <p:cNvPicPr>
            <a:picLocks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48241" y="4708710"/>
            <a:ext cx="1310485" cy="176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38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7" name="Picture 3" descr="C:\Users\Галина\Desktop\67шк. Сысоева К.В\Приложения\Приложение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32656"/>
            <a:ext cx="1666261" cy="234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9032" y="-238791"/>
            <a:ext cx="2725364" cy="386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Галина\Desktop\67шк. Сысоева К.В\Приложения\Приложение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167005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Галина\Desktop\67шк. Сысоева К.В\Приложения\Приложение 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1693690" cy="23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12364" r="11457" b="15569"/>
          <a:stretch/>
        </p:blipFill>
        <p:spPr bwMode="auto">
          <a:xfrm>
            <a:off x="851395" y="3356992"/>
            <a:ext cx="2341418" cy="2105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47864" y="3163442"/>
            <a:ext cx="53285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VIII </a:t>
            </a:r>
            <a:r>
              <a:rPr lang="ru-RU" sz="2400" b="1" dirty="0" smtClean="0"/>
              <a:t>Всероссийская Ярмарка </a:t>
            </a:r>
            <a:r>
              <a:rPr lang="ru-RU" sz="2400" b="1" dirty="0"/>
              <a:t>социально-педагогических </a:t>
            </a:r>
            <a:r>
              <a:rPr lang="ru-RU" sz="2400" b="1" dirty="0" smtClean="0"/>
              <a:t>инноваций </a:t>
            </a:r>
            <a:r>
              <a:rPr lang="ru-RU" b="1" dirty="0"/>
              <a:t>2021 г. </a:t>
            </a:r>
            <a:endParaRPr lang="ru-RU" b="1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Актуальные практики образовательных организаций Российской Федерации по выполнению приоритетных направлений федеральных проектов в сфере образования</a:t>
            </a:r>
            <a:r>
              <a:rPr lang="ru-RU" b="1" dirty="0" smtClean="0"/>
              <a:t>», </a:t>
            </a:r>
          </a:p>
          <a:p>
            <a:pPr algn="ctr"/>
            <a:r>
              <a:rPr lang="ru-RU" b="1" dirty="0" smtClean="0"/>
              <a:t>г. Таганрог 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22826" y="5714772"/>
            <a:ext cx="7818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«Психофизическое здоровье - ключ к успеху»</a:t>
            </a:r>
          </a:p>
        </p:txBody>
      </p:sp>
    </p:spTree>
    <p:extLst>
      <p:ext uri="{BB962C8B-B14F-4D97-AF65-F5344CB8AC3E}">
        <p14:creationId xmlns:p14="http://schemas.microsoft.com/office/powerpoint/2010/main" val="33562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2. ВЫСОКИЕ (С ПОЗИТИВНОЙ ДИНАМИКОЙ ЗА ПОСЛЕДНИЕ ТРИ ГОДА) РЕЗУЛЬТАТЫ УЧЕБНЫХ ДОСТИЖЕНИЙ ОБУЧАЮЩИХСЯ, КОТОРЫЕ ОБУЧАЮТСЯ У УЧИТЕЛЯ</a:t>
            </a:r>
            <a:endParaRPr lang="ru-RU" u="sng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71600" y="1628800"/>
            <a:ext cx="3240360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ПИСЬМЕННЫЕ РАБОТЫ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547664" y="2492896"/>
            <a:ext cx="3240360" cy="576064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</a:ln>
          <a:effectLst>
            <a:glow rad="101600">
              <a:srgbClr val="3F1E03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КОНТРОЛЬНЫЕ РАБОТЫ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543441" y="3429000"/>
            <a:ext cx="3240360" cy="576064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</a:ln>
          <a:effectLst>
            <a:glow rad="101600">
              <a:srgbClr val="3F1E03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ТЕСТОВЫЕ  РАБОТЫ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519893" y="4303760"/>
            <a:ext cx="3240360" cy="576064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</a:ln>
          <a:effectLst>
            <a:glow rad="101600">
              <a:srgbClr val="3F1E03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СЛОВАРНЫЕ ДИКТАНТЫ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15616" y="2204864"/>
            <a:ext cx="0" cy="23869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115616" y="2780928"/>
            <a:ext cx="404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139164" y="3717032"/>
            <a:ext cx="404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15616" y="4574102"/>
            <a:ext cx="404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5363553" y="1661463"/>
            <a:ext cx="3240360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ТВОРЧЕСКИЕ РАБОТЫ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5940152" y="4437112"/>
            <a:ext cx="2880320" cy="576064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</a:ln>
          <a:effectLst>
            <a:glow rad="101600">
              <a:srgbClr val="3F1E03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ЭССЕ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5940152" y="3466728"/>
            <a:ext cx="2880320" cy="576064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</a:ln>
          <a:effectLst>
            <a:glow rad="101600">
              <a:srgbClr val="3F1E03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СОЧИНЕНИЯ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5940152" y="2405933"/>
            <a:ext cx="2880320" cy="576064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</a:ln>
          <a:effectLst>
            <a:glow rad="101600">
              <a:srgbClr val="3F1E03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ПИСЬМА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Заголовок 3"/>
          <p:cNvSpPr txBox="1">
            <a:spLocks/>
          </p:cNvSpPr>
          <p:nvPr/>
        </p:nvSpPr>
        <p:spPr>
          <a:xfrm>
            <a:off x="5940152" y="5445224"/>
            <a:ext cx="2905294" cy="576064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</a:ln>
          <a:effectLst>
            <a:glow rad="101600">
              <a:srgbClr val="3F1E03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ПРОЕКТЫ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580112" y="2237527"/>
            <a:ext cx="0" cy="34957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535875" y="2662420"/>
            <a:ext cx="404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535874" y="3754760"/>
            <a:ext cx="404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535875" y="4693599"/>
            <a:ext cx="404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535873" y="5733256"/>
            <a:ext cx="404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1147904" y="5438315"/>
            <a:ext cx="3240360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УСТНЫЕ ОТВЕТЫ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2" name="Рисунок 31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787" y="5514325"/>
            <a:ext cx="500054" cy="500054"/>
          </a:xfrm>
          <a:prstGeom prst="rect">
            <a:avLst/>
          </a:prstGeom>
        </p:spPr>
      </p:pic>
      <p:pic>
        <p:nvPicPr>
          <p:cNvPr id="33" name="Рисунок 32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760" y="1635905"/>
            <a:ext cx="500054" cy="500054"/>
          </a:xfrm>
          <a:prstGeom prst="rect">
            <a:avLst/>
          </a:prstGeom>
        </p:spPr>
      </p:pic>
      <p:pic>
        <p:nvPicPr>
          <p:cNvPr id="34" name="Рисунок 33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0085" y="1699468"/>
            <a:ext cx="500054" cy="50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805319" y="476672"/>
            <a:ext cx="3240360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САМООЦЕНКА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324756"/>
              </p:ext>
            </p:extLst>
          </p:nvPr>
        </p:nvGraphicFramePr>
        <p:xfrm>
          <a:off x="851951" y="1916832"/>
          <a:ext cx="7776865" cy="14020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8192"/>
                <a:gridCol w="2376264"/>
                <a:gridCol w="1584176"/>
                <a:gridCol w="2088233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My participation in the lesson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(</a:t>
                      </a:r>
                      <a:r>
                        <a:rPr lang="ru-RU" sz="1600" b="1" dirty="0" smtClean="0">
                          <a:effectLst/>
                        </a:rPr>
                        <a:t>МОЕ</a:t>
                      </a:r>
                      <a:r>
                        <a:rPr lang="ru-RU" sz="1600" b="1" baseline="0" dirty="0" smtClean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>УЧАСТИЕ</a:t>
                      </a:r>
                      <a:r>
                        <a:rPr lang="ru-RU" sz="1600" b="1" baseline="0" dirty="0" smtClean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>В</a:t>
                      </a:r>
                      <a:r>
                        <a:rPr lang="ru-RU" sz="1600" b="1" baseline="0" dirty="0" smtClean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>УРОКЕ</a:t>
                      </a:r>
                      <a:r>
                        <a:rPr lang="en-US" sz="1600" b="1" dirty="0" smtClean="0">
                          <a:effectLst/>
                        </a:rPr>
                        <a:t>)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My feelings and emotions during the lesson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(МОИ ЧУВСТВА И ЭМОЦИИ ВО ВРЕМЯ УРОКА)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Mydifficulties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(МОИ ЗАТРУДНЕНИЯ)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Valuable thoughts for me from the lesson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(ЦЕННЫЕ МЫСЛИ ОТ УРОКА ДЛЯ МЕНЯ)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066577" y="1340768"/>
            <a:ext cx="49771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ЛИСТ САМООЦЕНКИ</a:t>
            </a:r>
            <a:endParaRPr lang="ru-RU" sz="2000" b="1" cap="none" spc="50" dirty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20" y="3974768"/>
            <a:ext cx="15795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827581" y="3573016"/>
            <a:ext cx="31120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ГОВОРЯЩИЕ РИСУНКИ</a:t>
            </a:r>
            <a:endParaRPr lang="ru-RU" sz="2000" b="1" cap="none" spc="50" dirty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" name="Рисунок 36" descr="http://yamal-obr.ru/content/yamal/pics/gallery/111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5" y="5317177"/>
            <a:ext cx="2808312" cy="105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Прямоугольник 37"/>
          <p:cNvSpPr/>
          <p:nvPr/>
        </p:nvSpPr>
        <p:spPr>
          <a:xfrm>
            <a:off x="827582" y="4767562"/>
            <a:ext cx="31120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ЛЕСЕНКА УСПЕХА</a:t>
            </a:r>
            <a:endParaRPr lang="ru-RU" sz="2000" b="1" cap="none" spc="50" dirty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716016" y="3580515"/>
            <a:ext cx="37084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КАРТОЧКИ С СИМВОЛАМИ</a:t>
            </a:r>
            <a:endParaRPr lang="ru-RU" sz="2000" b="1" cap="none" spc="50" dirty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" name="Picture 10" descr="Описание: Hanging-large-Latest-new-models-of-Christmas-Xmas-Stars-models-designs-20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99" y="4026957"/>
            <a:ext cx="526415" cy="52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C:\Documents and Settings\Администратор\Рабочий стол\10-adet-bebek-pembesi-balon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538" y="4705718"/>
            <a:ext cx="415925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Администратор\Рабочий стол\i.jpe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8103" y="5503995"/>
            <a:ext cx="4159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98414" y="4105499"/>
            <a:ext cx="348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хочу узнать больше по этой теме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31941" y="4795372"/>
            <a:ext cx="3649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узнал много нового и интересного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31941" y="5503995"/>
            <a:ext cx="3649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нужно </a:t>
            </a:r>
            <a:r>
              <a:rPr lang="ru-RU" b="1" dirty="0" smtClean="0"/>
              <a:t>время, </a:t>
            </a:r>
            <a:r>
              <a:rPr lang="ru-RU" b="1" dirty="0"/>
              <a:t>чтобы запомнить материал урока</a:t>
            </a:r>
          </a:p>
        </p:txBody>
      </p:sp>
    </p:spTree>
    <p:extLst>
      <p:ext uri="{BB962C8B-B14F-4D97-AF65-F5344CB8AC3E}">
        <p14:creationId xmlns:p14="http://schemas.microsoft.com/office/powerpoint/2010/main" val="16198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«Синие и зеленые шары»</Template>
  <TotalTime>1759</TotalTime>
  <Words>822</Words>
  <Application>Microsoft Office PowerPoint</Application>
  <PresentationFormat>Экран (4:3)</PresentationFormat>
  <Paragraphs>207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Тема Office</vt:lpstr>
      <vt:lpstr>1_Тема Office</vt:lpstr>
      <vt:lpstr>2_Тема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ПСИХОФИЗИЧЕСКОЕ ЗДОРОВЬЕ-  КЛЮЧ К УСПЕХУ</dc:title>
  <dc:creator>Женя</dc:creator>
  <cp:lastModifiedBy>Галина</cp:lastModifiedBy>
  <cp:revision>115</cp:revision>
  <dcterms:created xsi:type="dcterms:W3CDTF">2019-04-12T17:09:44Z</dcterms:created>
  <dcterms:modified xsi:type="dcterms:W3CDTF">2021-03-24T06:28:32Z</dcterms:modified>
</cp:coreProperties>
</file>