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9" r:id="rId17"/>
    <p:sldId id="281" r:id="rId18"/>
    <p:sldId id="280" r:id="rId19"/>
    <p:sldId id="282" r:id="rId20"/>
    <p:sldId id="272" r:id="rId21"/>
    <p:sldId id="283" r:id="rId22"/>
    <p:sldId id="273" r:id="rId23"/>
    <p:sldId id="284" r:id="rId24"/>
    <p:sldId id="274" r:id="rId25"/>
    <p:sldId id="278" r:id="rId26"/>
    <p:sldId id="28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3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6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4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4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6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1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6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1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7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4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3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8082-8257-440D-A287-397D02E0585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6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66950" y="1122363"/>
            <a:ext cx="6877050" cy="23876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Подготовка к итоговому сочинению по литературе </a:t>
            </a:r>
            <a:b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2020-2021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453866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24254"/>
            <a:ext cx="11702562" cy="55527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</a:rPr>
              <a:t>«Самостоятельность написания итогового сочинения»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Итоговое сочинение выполняется самостоятельно.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Допускается прямое или косвенное цитирование с обязательной ссылкой на источник (ссылка дается в свободной форме).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 Объем цитирования не должен превышать объем собственного текста участника.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i="1" u="sng" dirty="0" smtClean="0"/>
              <a:t>Если сочинение признано несамостоятельным</a:t>
            </a:r>
            <a:r>
              <a:rPr lang="ru-RU" sz="3200" dirty="0" smtClean="0"/>
              <a:t>, то выставляется «незачет» за 6 невыполнение требования № 2 и «незачет» за работу в целом (</a:t>
            </a:r>
            <a:r>
              <a:rPr lang="ru-RU" sz="3500" i="1" u="sng" dirty="0" smtClean="0"/>
              <a:t>такое сочинение не проверяется </a:t>
            </a:r>
            <a:r>
              <a:rPr lang="ru-RU" sz="3200" dirty="0" smtClean="0"/>
              <a:t>по критериям оценивания).</a:t>
            </a:r>
            <a:endParaRPr lang="ru-RU" sz="3200" b="1" u="sn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2591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Требование № 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0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082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Критерии оценивания сочинения.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4885"/>
            <a:ext cx="10515600" cy="490207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u="sng" dirty="0">
                <a:solidFill>
                  <a:schemeClr val="accent4">
                    <a:lumMod val="50000"/>
                  </a:schemeClr>
                </a:solidFill>
              </a:rPr>
              <a:t>Сочинение оценивается по пяти </a:t>
            </a:r>
            <a:r>
              <a:rPr lang="ru-RU" sz="3600" b="1" u="sng" dirty="0" smtClean="0">
                <a:solidFill>
                  <a:schemeClr val="accent4">
                    <a:lumMod val="50000"/>
                  </a:schemeClr>
                </a:solidFill>
              </a:rPr>
              <a:t>критериям:</a:t>
            </a:r>
          </a:p>
          <a:p>
            <a:pPr marL="0" indent="0" algn="ctr">
              <a:buNone/>
            </a:pPr>
            <a:endParaRPr lang="ru-RU" sz="3600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Соответствие теме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Аргументация. Привлечение литературного материала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Композиция и логика рассуждения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Качество письменной речи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Грамотность </a:t>
            </a:r>
          </a:p>
        </p:txBody>
      </p:sp>
    </p:spTree>
    <p:extLst>
      <p:ext uri="{BB962C8B-B14F-4D97-AF65-F5344CB8AC3E}">
        <p14:creationId xmlns:p14="http://schemas.microsoft.com/office/powerpoint/2010/main" val="146847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Критерии оценивания сочинения.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8846"/>
            <a:ext cx="10515600" cy="485811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4000" b="1" u="sng" dirty="0" smtClean="0">
                <a:solidFill>
                  <a:schemeClr val="accent4">
                    <a:lumMod val="50000"/>
                  </a:schemeClr>
                </a:solidFill>
              </a:rPr>
              <a:t>Для получения оценки «зачет» </a:t>
            </a:r>
          </a:p>
          <a:p>
            <a:pPr marL="0" indent="0">
              <a:buNone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</a:rPr>
              <a:t>необходимо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</a:rPr>
              <a:t>иметь положительный результат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по трем критериям </a:t>
            </a:r>
            <a:r>
              <a:rPr lang="ru-RU" sz="3200" dirty="0" smtClean="0"/>
              <a:t>(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по критериям № 1 и № 2 </a:t>
            </a:r>
            <a:r>
              <a:rPr lang="ru-RU" sz="3200" dirty="0" smtClean="0"/>
              <a:t>– в обязательном порядке), </a:t>
            </a:r>
          </a:p>
          <a:p>
            <a:pPr marL="0" indent="0">
              <a:buNone/>
            </a:pPr>
            <a:r>
              <a:rPr lang="ru-RU" sz="3200" dirty="0" smtClean="0"/>
              <a:t>а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также «зачет» по одному из других критериев. 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4150" y="365125"/>
            <a:ext cx="1200785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Советом по вопросам проведения итогового сочинения в выпускных классах </a:t>
            </a:r>
            <a:r>
              <a:rPr lang="ru-RU" sz="2800" b="1" dirty="0" smtClean="0">
                <a:solidFill>
                  <a:srgbClr val="C00000"/>
                </a:solidFill>
              </a:rPr>
              <a:t>утверждены пять открытых направлений тем сочинения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/>
              <a:t>на 2020-2021 учебный год.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6522" y="1617785"/>
            <a:ext cx="11561886" cy="517830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effectLst/>
              </a:rPr>
              <a:t>Забвению не подлежит»</a:t>
            </a:r>
            <a:r>
              <a:rPr lang="ru-RU" dirty="0" smtClean="0">
                <a:effectLst/>
              </a:rPr>
              <a:t> </a:t>
            </a:r>
            <a:r>
              <a:rPr lang="ru-RU" sz="3400" dirty="0" smtClean="0">
                <a:effectLst/>
              </a:rPr>
              <a:t>(исторические события, общественные явления, произведения искусства, память о которых не имеет срока давности);</a:t>
            </a:r>
            <a:r>
              <a:rPr lang="ru-RU" sz="3400" b="1" dirty="0" smtClean="0">
                <a:effectLst/>
              </a:rPr>
              <a:t/>
            </a:r>
            <a:br>
              <a:rPr lang="ru-RU" sz="3400" b="1" dirty="0" smtClean="0">
                <a:effectLst/>
              </a:rPr>
            </a:br>
            <a:endParaRPr lang="ru-RU" sz="3400" dirty="0" smtClean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effectLst/>
              </a:rPr>
              <a:t>«Я и другие»</a:t>
            </a:r>
            <a:r>
              <a:rPr lang="ru-RU" dirty="0" smtClean="0">
                <a:effectLst/>
              </a:rPr>
              <a:t> </a:t>
            </a:r>
            <a:r>
              <a:rPr lang="ru-RU" sz="3400" dirty="0" smtClean="0">
                <a:effectLst/>
              </a:rPr>
              <a:t>(человек среди людей; проблема конфликта, понимания, что значит «быть собой»);</a:t>
            </a:r>
            <a:r>
              <a:rPr lang="ru-RU" sz="3400" b="1" dirty="0" smtClean="0">
                <a:effectLst/>
              </a:rPr>
              <a:t/>
            </a:r>
            <a:br>
              <a:rPr lang="ru-RU" sz="3400" b="1" dirty="0" smtClean="0">
                <a:effectLst/>
              </a:rPr>
            </a:br>
            <a:endParaRPr lang="ru-RU" sz="3400" dirty="0" smtClean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dirty="0" smtClean="0">
                <a:solidFill>
                  <a:srgbClr val="C00000"/>
                </a:solidFill>
                <a:effectLst/>
              </a:rPr>
              <a:t>«Между прошлым и будущим»</a:t>
            </a:r>
            <a:r>
              <a:rPr lang="ru-RU" b="1" dirty="0" smtClean="0">
                <a:effectLst/>
              </a:rPr>
              <a:t>: </a:t>
            </a:r>
            <a:r>
              <a:rPr lang="ru-RU" sz="3400" b="1" dirty="0" smtClean="0">
                <a:effectLst/>
              </a:rPr>
              <a:t>портрет моего поколения»</a:t>
            </a:r>
            <a:r>
              <a:rPr lang="ru-RU" sz="3400" dirty="0" smtClean="0">
                <a:effectLst/>
              </a:rPr>
              <a:t> (культурные запросы, литературные пристрастия, жизненные оценки, отношения с семьей и обществом</a:t>
            </a:r>
            <a:r>
              <a:rPr lang="ru-RU" dirty="0" smtClean="0">
                <a:effectLst/>
              </a:rPr>
              <a:t>);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endParaRPr lang="ru-RU" dirty="0" smtClean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dirty="0" smtClean="0">
                <a:solidFill>
                  <a:srgbClr val="C00000"/>
                </a:solidFill>
                <a:effectLst/>
              </a:rPr>
              <a:t>«Время перемен»</a:t>
            </a:r>
            <a:r>
              <a:rPr lang="ru-RU" dirty="0" smtClean="0">
                <a:effectLst/>
              </a:rPr>
              <a:t> </a:t>
            </a:r>
            <a:r>
              <a:rPr lang="ru-RU" sz="3400" dirty="0" smtClean="0">
                <a:effectLst/>
              </a:rPr>
              <a:t>(тема изменений, открытий, вызовов, стоящих перед человеком и человечеством);</a:t>
            </a:r>
          </a:p>
          <a:p>
            <a:pPr marL="0" indent="0">
              <a:buNone/>
            </a:pPr>
            <a:endParaRPr lang="ru-RU" dirty="0" smtClean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dirty="0" smtClean="0">
                <a:solidFill>
                  <a:srgbClr val="C00000"/>
                </a:solidFill>
                <a:effectLst/>
              </a:rPr>
              <a:t>«Разговор с собой»</a:t>
            </a:r>
            <a:r>
              <a:rPr lang="ru-RU" sz="3400" dirty="0" smtClean="0">
                <a:solidFill>
                  <a:srgbClr val="C00000"/>
                </a:solidFill>
                <a:effectLst/>
              </a:rPr>
              <a:t> </a:t>
            </a:r>
            <a:r>
              <a:rPr lang="ru-RU" sz="3400" dirty="0" smtClean="0">
                <a:effectLst/>
              </a:rPr>
              <a:t>(внутреннее пространство человека и словесные способы его исследования – вопросы, которые человек задает себе; внутренние переживания; тема совести).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26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94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Направление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4900" b="1" dirty="0" smtClean="0">
                <a:solidFill>
                  <a:srgbClr val="C00000"/>
                </a:solidFill>
              </a:rPr>
              <a:t>«Забвению </a:t>
            </a:r>
            <a:r>
              <a:rPr lang="ru-RU" sz="4900" b="1" dirty="0">
                <a:solidFill>
                  <a:srgbClr val="C00000"/>
                </a:solidFill>
              </a:rPr>
              <a:t>не подлежит»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092" y="791308"/>
            <a:ext cx="11230708" cy="600514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</a:rPr>
              <a:t>Примерные темы</a:t>
            </a:r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Почему </a:t>
            </a:r>
            <a:r>
              <a:rPr lang="ru-RU" dirty="0"/>
              <a:t>тема войны не уходит из литературы</a:t>
            </a:r>
            <a:r>
              <a:rPr lang="ru-RU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Как влияет на сущность человека война</a:t>
            </a:r>
            <a:r>
              <a:rPr lang="ru-RU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Какой опыт даёт человеку война</a:t>
            </a:r>
            <a:r>
              <a:rPr lang="ru-RU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«Кто говорит, что на войне не страшно, тот ничего не знает о войне» (Ю. В. Друнина</a:t>
            </a:r>
            <a:r>
              <a:rPr lang="ru-RU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Как судьба человека связана с историей народа</a:t>
            </a:r>
            <a:r>
              <a:rPr lang="ru-RU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Может ли человек влиять на ход истории</a:t>
            </a:r>
            <a:r>
              <a:rPr lang="ru-RU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Согласны ли Вы с утверждением писателя Р. Роллана: «Всякий мужественный, всякий правдивый человек приносит честь своей родине</a:t>
            </a:r>
            <a:r>
              <a:rPr lang="ru-RU" dirty="0" smtClean="0"/>
              <a:t>»?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 чём ценность исторического </a:t>
            </a:r>
            <a:r>
              <a:rPr lang="ru-RU" dirty="0" smtClean="0"/>
              <a:t>опыта?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Какие времена можно назвать жестокими</a:t>
            </a:r>
            <a:r>
              <a:rPr lang="ru-RU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Согласны ли Вы с убеждением автора романа «Война и мир», что единение всего народа – это условие победы в любой войне</a:t>
            </a:r>
            <a:r>
              <a:rPr lang="ru-RU" dirty="0" smtClean="0"/>
              <a:t>?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sz="3200" dirty="0" smtClean="0"/>
          </a:p>
          <a:p>
            <a:pPr marL="0" indent="0">
              <a:buNone/>
            </a:pPr>
            <a:endParaRPr lang="ru-RU" sz="32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20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2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</a:rPr>
              <a:t>Направление</a:t>
            </a:r>
            <a:r>
              <a:rPr lang="ru-RU" b="1" dirty="0" smtClean="0">
                <a:solidFill>
                  <a:srgbClr val="C00000"/>
                </a:solidFill>
              </a:rPr>
              <a:t> «Забвению не подлежит»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0" y="958362"/>
            <a:ext cx="10801350" cy="576628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800" b="1" u="sng" dirty="0" smtClean="0">
                <a:solidFill>
                  <a:schemeClr val="accent4">
                    <a:lumMod val="50000"/>
                  </a:schemeClr>
                </a:solidFill>
              </a:rPr>
              <a:t>Произведения</a:t>
            </a:r>
          </a:p>
          <a:p>
            <a:pPr marL="0" indent="0">
              <a:buNone/>
            </a:pPr>
            <a:r>
              <a:rPr lang="ru-RU" sz="3200" dirty="0" smtClean="0"/>
              <a:t>Б. Васильев «А зори здесь тихие»</a:t>
            </a:r>
          </a:p>
          <a:p>
            <a:pPr marL="0" indent="0">
              <a:buNone/>
            </a:pPr>
            <a:r>
              <a:rPr lang="ru-RU" sz="3200" dirty="0" smtClean="0"/>
              <a:t>М. Шолохов «Судьба человека»</a:t>
            </a:r>
          </a:p>
          <a:p>
            <a:pPr marL="0" indent="0">
              <a:buNone/>
            </a:pPr>
            <a:r>
              <a:rPr lang="ru-RU" sz="3200" dirty="0" smtClean="0"/>
              <a:t>М. Шолохов «Донские рассказы» (на примере 2-3)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А.С. Пушкин «Капитанская дочка»</a:t>
            </a:r>
          </a:p>
          <a:p>
            <a:pPr marL="0" indent="0">
              <a:buNone/>
            </a:pPr>
            <a:r>
              <a:rPr lang="ru-RU" sz="3200" dirty="0" smtClean="0"/>
              <a:t>Н.В. Гоголь «Тарас Бульба»</a:t>
            </a:r>
          </a:p>
          <a:p>
            <a:pPr marL="0" indent="0">
              <a:buNone/>
            </a:pPr>
            <a:r>
              <a:rPr lang="ru-RU" sz="3200" dirty="0" smtClean="0"/>
              <a:t>М. Булгаков «Собачье сердце»</a:t>
            </a:r>
          </a:p>
          <a:p>
            <a:pPr marL="0" indent="0">
              <a:buNone/>
            </a:pPr>
            <a:r>
              <a:rPr lang="ru-RU" sz="3200" dirty="0" smtClean="0"/>
              <a:t>А. Солженицын «Один день Ивана Денисовича»</a:t>
            </a:r>
          </a:p>
          <a:p>
            <a:pPr marL="0" indent="0">
              <a:buNone/>
            </a:pPr>
            <a:r>
              <a:rPr lang="ru-RU" sz="3200" dirty="0" smtClean="0"/>
              <a:t>А. Платонов «Котлован»</a:t>
            </a:r>
          </a:p>
          <a:p>
            <a:pPr marL="0" indent="0">
              <a:buNone/>
            </a:pPr>
            <a:r>
              <a:rPr lang="ru-RU" sz="3200" dirty="0" smtClean="0"/>
              <a:t>А. Блок «Двенадцать»</a:t>
            </a:r>
          </a:p>
          <a:p>
            <a:pPr marL="0" indent="0">
              <a:buNone/>
            </a:pPr>
            <a:r>
              <a:rPr lang="ru-RU" sz="3200" dirty="0" smtClean="0"/>
              <a:t>А. Фадеев «Разгром»</a:t>
            </a:r>
          </a:p>
          <a:p>
            <a:pPr marL="0" indent="0">
              <a:buNone/>
            </a:pPr>
            <a:r>
              <a:rPr lang="ru-RU" sz="3200" dirty="0" smtClean="0"/>
              <a:t>А. Ахматова «Реквием»</a:t>
            </a:r>
          </a:p>
          <a:p>
            <a:pPr marL="0" indent="0">
              <a:buNone/>
            </a:pPr>
            <a:r>
              <a:rPr lang="ru-RU" sz="3300" dirty="0"/>
              <a:t>В</a:t>
            </a:r>
            <a:r>
              <a:rPr lang="ru-RU" sz="3300" dirty="0" smtClean="0"/>
              <a:t>. Распутин</a:t>
            </a:r>
            <a:r>
              <a:rPr lang="ru-RU" sz="3300" dirty="0"/>
              <a:t>. «Прощание с Матёрой»</a:t>
            </a:r>
            <a:endParaRPr lang="ru-RU" sz="3300" dirty="0" smtClean="0"/>
          </a:p>
          <a:p>
            <a:pPr marL="0" indent="0">
              <a:buNone/>
            </a:pPr>
            <a:r>
              <a:rPr lang="ru-RU" sz="3200" dirty="0"/>
              <a:t>В. Тендряков «Хлеб для собаки», </a:t>
            </a:r>
            <a:r>
              <a:rPr lang="ru-RU" sz="3200" dirty="0" smtClean="0"/>
              <a:t>«</a:t>
            </a:r>
            <a:r>
              <a:rPr lang="ru-RU" sz="3200" dirty="0"/>
              <a:t>Пара гнедых»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Л.Н. Толстой «Севастопольские рассказы»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Л.Н. Толстой «Война и </a:t>
            </a:r>
            <a:r>
              <a:rPr lang="ru-RU" sz="3200" dirty="0" smtClean="0"/>
              <a:t>мир» </a:t>
            </a:r>
          </a:p>
          <a:p>
            <a:pPr marL="0" indent="0">
              <a:buNone/>
            </a:pPr>
            <a:r>
              <a:rPr lang="ru-RU" sz="3200" dirty="0" smtClean="0"/>
              <a:t>М. Шолохов «Тихий Дон».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0783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668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Направление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Я и другие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185" y="782516"/>
            <a:ext cx="11660065" cy="5943599"/>
          </a:xfrm>
          <a:noFill/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400" b="1" u="sng" dirty="0">
                <a:solidFill>
                  <a:schemeClr val="accent4">
                    <a:lumMod val="50000"/>
                  </a:schemeClr>
                </a:solidFill>
              </a:rPr>
              <a:t>Примерные темы:</a:t>
            </a:r>
            <a:endParaRPr lang="ru-RU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</a:t>
            </a:r>
            <a:r>
              <a:rPr lang="ru-RU" dirty="0"/>
              <a:t>мешает человеку быть </a:t>
            </a:r>
            <a:r>
              <a:rPr lang="ru-RU" dirty="0" smtClean="0"/>
              <a:t>счастливым?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Чем опасно равнодушие</a:t>
            </a:r>
            <a:r>
              <a:rPr lang="ru-RU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Важно ли понимание души другого человека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Могут ли люди быть друзьями, если они не сходятся во взглядах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Когда непонимание между людьми приводит к вражде</a:t>
            </a:r>
            <a:r>
              <a:rPr lang="ru-RU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Может ли человек ставить себя выше общества</a:t>
            </a:r>
            <a:r>
              <a:rPr lang="ru-RU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</a:t>
            </a:r>
            <a:r>
              <a:rPr lang="ru-RU" dirty="0"/>
              <a:t>разум и чувства влияют на поступки человека</a:t>
            </a:r>
            <a:r>
              <a:rPr lang="ru-RU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Какими качествами должен обладать настоящий друг</a:t>
            </a:r>
            <a:r>
              <a:rPr lang="ru-RU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Согласны ли Вы с утверждением Л.Н. Толстого: «Если между двумя людьми есть вражда, то виноваты оба</a:t>
            </a:r>
            <a:r>
              <a:rPr lang="ru-RU" dirty="0" smtClean="0"/>
              <a:t>»?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 чём причины вражды между людьми</a:t>
            </a:r>
            <a:r>
              <a:rPr lang="ru-RU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Всегда ли конфликт между людьми приводит к вражде</a:t>
            </a:r>
            <a:r>
              <a:rPr lang="ru-RU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Бывает ли общественное мнение ошибочным</a:t>
            </a:r>
            <a:r>
              <a:rPr lang="ru-RU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 чём могут быть истоки дисгармонии между личностью и обществом</a:t>
            </a:r>
            <a:r>
              <a:rPr lang="ru-RU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Может ли один человек противостоять окружающему обществу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К чему приводит стремление возвыситься над окружающими</a:t>
            </a:r>
            <a:r>
              <a:rPr lang="ru-RU" dirty="0" smtClean="0"/>
              <a:t>?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769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06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Направление</a:t>
            </a:r>
            <a:r>
              <a:rPr lang="ru-RU" b="1" dirty="0">
                <a:solidFill>
                  <a:srgbClr val="C00000"/>
                </a:solidFill>
              </a:rPr>
              <a:t> «Я и другие»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025" y="685801"/>
            <a:ext cx="11372850" cy="593407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А.С. Грибоедов «Горе от ума»</a:t>
            </a:r>
          </a:p>
          <a:p>
            <a:pPr marL="0" indent="0">
              <a:buNone/>
            </a:pPr>
            <a:r>
              <a:rPr lang="ru-RU" dirty="0" smtClean="0"/>
              <a:t>А.С. Пушкин «Евгений Онегин»</a:t>
            </a:r>
          </a:p>
          <a:p>
            <a:pPr marL="0" indent="0">
              <a:buNone/>
            </a:pPr>
            <a:r>
              <a:rPr lang="ru-RU" dirty="0" smtClean="0"/>
              <a:t>А.С. Пушкин «</a:t>
            </a:r>
            <a:r>
              <a:rPr lang="ru-RU" dirty="0" err="1" smtClean="0"/>
              <a:t>Цыганы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М.Ю. Лермонтов «Герой нашего времени»</a:t>
            </a:r>
          </a:p>
          <a:p>
            <a:pPr marL="0" indent="0">
              <a:buNone/>
            </a:pPr>
            <a:r>
              <a:rPr lang="ru-RU" dirty="0" smtClean="0"/>
              <a:t>М.Ю. Лермонтов «Мцыри»</a:t>
            </a:r>
          </a:p>
          <a:p>
            <a:pPr marL="0" indent="0">
              <a:buNone/>
            </a:pPr>
            <a:r>
              <a:rPr lang="ru-RU" dirty="0" smtClean="0"/>
              <a:t>И.С. Тургенев «Ася»</a:t>
            </a:r>
          </a:p>
          <a:p>
            <a:pPr marL="0" indent="0">
              <a:buNone/>
            </a:pPr>
            <a:r>
              <a:rPr lang="ru-RU" dirty="0" smtClean="0"/>
              <a:t>И.С. Тургенев «Отцы и дети»</a:t>
            </a:r>
          </a:p>
          <a:p>
            <a:pPr marL="0" indent="0">
              <a:buNone/>
            </a:pPr>
            <a:r>
              <a:rPr lang="ru-RU" dirty="0" smtClean="0"/>
              <a:t>И.А. Гончаров «Обломов»</a:t>
            </a:r>
          </a:p>
          <a:p>
            <a:pPr marL="0" indent="0">
              <a:buNone/>
            </a:pPr>
            <a:r>
              <a:rPr lang="ru-RU" dirty="0" smtClean="0"/>
              <a:t>Ф.М. Достоевский «Преступление и наказание»</a:t>
            </a:r>
          </a:p>
          <a:p>
            <a:pPr marL="0" indent="0">
              <a:buNone/>
            </a:pPr>
            <a:r>
              <a:rPr lang="ru-RU" dirty="0" smtClean="0"/>
              <a:t>А.И. Куприн «Олеся»</a:t>
            </a:r>
          </a:p>
          <a:p>
            <a:pPr marL="0" indent="0">
              <a:buNone/>
            </a:pPr>
            <a:r>
              <a:rPr lang="ru-RU" dirty="0" smtClean="0"/>
              <a:t>И.А. Бунин «Господин </a:t>
            </a:r>
            <a:r>
              <a:rPr lang="ru-RU" dirty="0"/>
              <a:t>из Сан-Франциско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Л. Андреев «Иуда Искариот»</a:t>
            </a:r>
          </a:p>
          <a:p>
            <a:pPr marL="0" indent="0">
              <a:buNone/>
            </a:pPr>
            <a:r>
              <a:rPr lang="ru-RU" dirty="0" smtClean="0"/>
              <a:t>А.Н. Островский «Гроза»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А.Н. </a:t>
            </a:r>
            <a:r>
              <a:rPr lang="ru-RU" dirty="0" smtClean="0"/>
              <a:t>Островский «Бесприданница» </a:t>
            </a:r>
          </a:p>
          <a:p>
            <a:pPr marL="0" indent="0">
              <a:buNone/>
            </a:pPr>
            <a:r>
              <a:rPr lang="ru-RU" dirty="0" smtClean="0"/>
              <a:t>М. Горький «Старуха </a:t>
            </a:r>
            <a:r>
              <a:rPr lang="ru-RU" dirty="0" err="1" smtClean="0"/>
              <a:t>Изергиль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М. Горький »Макар </a:t>
            </a:r>
            <a:r>
              <a:rPr lang="ru-RU" dirty="0" err="1" smtClean="0"/>
              <a:t>Чудра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М. Булгаков «Собачье сердце»</a:t>
            </a:r>
          </a:p>
          <a:p>
            <a:pPr marL="0" indent="0">
              <a:buNone/>
            </a:pPr>
            <a:r>
              <a:rPr lang="ru-RU" dirty="0" smtClean="0"/>
              <a:t>А. Платонов «Юшка»</a:t>
            </a:r>
          </a:p>
          <a:p>
            <a:pPr marL="0" indent="0">
              <a:buNone/>
            </a:pPr>
            <a:r>
              <a:rPr lang="ru-RU" dirty="0" smtClean="0"/>
              <a:t>М. Горький «На дне»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395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5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accent4">
                    <a:lumMod val="50000"/>
                  </a:schemeClr>
                </a:solidFill>
              </a:rPr>
              <a:t>Направление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«Между прошлым и будущим 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3450"/>
            <a:ext cx="10515600" cy="569595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Почему </a:t>
            </a:r>
            <a:r>
              <a:rPr lang="ru-RU" dirty="0"/>
              <a:t>старшее поколение так редко бывает довольно молодёжью</a:t>
            </a:r>
            <a:r>
              <a:rPr lang="ru-RU" dirty="0" smtClean="0"/>
              <a:t>? </a:t>
            </a:r>
          </a:p>
          <a:p>
            <a:r>
              <a:rPr lang="ru-RU" dirty="0" smtClean="0"/>
              <a:t>Почему </a:t>
            </a:r>
            <a:r>
              <a:rPr lang="ru-RU" dirty="0"/>
              <a:t>так важно сохранять связь между поколениями</a:t>
            </a:r>
            <a:r>
              <a:rPr lang="ru-RU" dirty="0" smtClean="0"/>
              <a:t>? </a:t>
            </a:r>
          </a:p>
          <a:p>
            <a:r>
              <a:rPr lang="ru-RU" dirty="0"/>
              <a:t>Зачем человеку заглядывать в будущее</a:t>
            </a:r>
            <a:r>
              <a:rPr lang="ru-RU" dirty="0" smtClean="0"/>
              <a:t>? </a:t>
            </a:r>
          </a:p>
          <a:p>
            <a:r>
              <a:rPr lang="ru-RU" dirty="0"/>
              <a:t>Согласны ли Вы с французским писателем Альбером Камю, утверждавшим, что «каждому поколению свойственно считать себя призванным переделать мир</a:t>
            </a:r>
            <a:r>
              <a:rPr lang="ru-RU" dirty="0" smtClean="0"/>
              <a:t>»? </a:t>
            </a:r>
          </a:p>
          <a:p>
            <a:r>
              <a:rPr lang="ru-RU" dirty="0"/>
              <a:t>Какое влияние старшие могут оказать на выбор человеком жизненного пути</a:t>
            </a:r>
            <a:r>
              <a:rPr lang="ru-RU" dirty="0" smtClean="0"/>
              <a:t>? </a:t>
            </a:r>
          </a:p>
          <a:p>
            <a:r>
              <a:rPr lang="ru-RU" dirty="0"/>
              <a:t>Важно ли, идя по жизни вперёд, оглядываться на пройденный путь</a:t>
            </a:r>
            <a:r>
              <a:rPr lang="ru-RU" dirty="0" smtClean="0"/>
              <a:t>? </a:t>
            </a:r>
          </a:p>
          <a:p>
            <a:r>
              <a:rPr lang="ru-RU" dirty="0"/>
              <a:t>Важно ли человеку самому выбрать свой жизненный путь</a:t>
            </a:r>
            <a:r>
              <a:rPr lang="ru-RU" dirty="0" smtClean="0"/>
              <a:t>? </a:t>
            </a:r>
          </a:p>
          <a:p>
            <a:r>
              <a:rPr lang="ru-RU" dirty="0"/>
              <a:t>Почему молодое поколение порой негативно относится к опыту старших</a:t>
            </a:r>
            <a:r>
              <a:rPr lang="ru-RU" dirty="0" smtClean="0"/>
              <a:t>? </a:t>
            </a:r>
          </a:p>
          <a:p>
            <a:r>
              <a:rPr lang="ru-RU" dirty="0"/>
              <a:t>Что важнее для детей: советы родителей или их пример</a:t>
            </a:r>
            <a:r>
              <a:rPr lang="ru-RU" dirty="0" smtClean="0"/>
              <a:t>?  </a:t>
            </a:r>
          </a:p>
          <a:p>
            <a:r>
              <a:rPr lang="ru-RU" dirty="0"/>
              <a:t>Когда родители могут гордиться детьми</a:t>
            </a:r>
            <a:r>
              <a:rPr lang="ru-RU" dirty="0" smtClean="0"/>
              <a:t>?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197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accent4">
                    <a:lumMod val="50000"/>
                  </a:schemeClr>
                </a:solidFill>
              </a:rPr>
              <a:t>Направление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Между прошлым и будущим 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581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А.С. Грибоедов «Горе от ума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/>
              <a:t>Д.И. Фонвизин «Недоросль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/>
              <a:t>М.Ю. Лермонтов «Герой нашего времени»</a:t>
            </a:r>
          </a:p>
          <a:p>
            <a:pPr marL="0" indent="0">
              <a:buNone/>
            </a:pPr>
            <a:r>
              <a:rPr lang="ru-RU" dirty="0" smtClean="0"/>
              <a:t>И.С. Тургенев «Отцы и дети»</a:t>
            </a:r>
          </a:p>
          <a:p>
            <a:pPr marL="0" indent="0">
              <a:buNone/>
            </a:pPr>
            <a:r>
              <a:rPr lang="ru-RU" dirty="0" smtClean="0"/>
              <a:t>А.П. Чехов «Вишнёвый сад»</a:t>
            </a:r>
          </a:p>
          <a:p>
            <a:pPr marL="0" indent="0">
              <a:buNone/>
            </a:pPr>
            <a:r>
              <a:rPr lang="ru-RU" dirty="0" smtClean="0"/>
              <a:t>Б. Васильев </a:t>
            </a:r>
            <a:r>
              <a:rPr lang="ru-RU" dirty="0"/>
              <a:t>«Экспонат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К. Паустовский «Телеграмма»</a:t>
            </a:r>
          </a:p>
          <a:p>
            <a:pPr marL="0" indent="0">
              <a:buNone/>
            </a:pPr>
            <a:r>
              <a:rPr lang="ru-RU" dirty="0"/>
              <a:t>Ю. </a:t>
            </a:r>
            <a:r>
              <a:rPr lang="ru-RU" dirty="0" smtClean="0"/>
              <a:t>Бондарев «</a:t>
            </a:r>
            <a:r>
              <a:rPr lang="ru-RU" dirty="0"/>
              <a:t>Простите нас!»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Е</a:t>
            </a:r>
            <a:r>
              <a:rPr lang="ru-RU" dirty="0" smtClean="0"/>
              <a:t>. Замятин</a:t>
            </a:r>
            <a:r>
              <a:rPr lang="ru-RU" dirty="0"/>
              <a:t>. Роман «Мы»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Д.С. Лихачёв «Письма </a:t>
            </a:r>
            <a:r>
              <a:rPr lang="ru-RU" dirty="0"/>
              <a:t>о добром и </a:t>
            </a:r>
            <a:r>
              <a:rPr lang="ru-RU" dirty="0" smtClean="0"/>
              <a:t>прекрасном»</a:t>
            </a:r>
          </a:p>
          <a:p>
            <a:pPr marL="0" indent="0">
              <a:buNone/>
            </a:pPr>
            <a:r>
              <a:rPr lang="ru-RU" dirty="0"/>
              <a:t>В.А. Сухомлинский. «Легенда о материнской любви»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31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52500" y="1825625"/>
            <a:ext cx="98107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</a:rPr>
              <a:t>Итоговое сочинение является допуском выпускников к государственной итоговой аттестации.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4624387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</a:rPr>
              <a:t>Направление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Время перемен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9175"/>
            <a:ext cx="10515600" cy="51577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 </a:t>
            </a:r>
            <a:r>
              <a:rPr lang="ru-RU" dirty="0"/>
              <a:t>противостоять ударам судьбы</a:t>
            </a:r>
            <a:r>
              <a:rPr lang="ru-RU" dirty="0" smtClean="0"/>
              <a:t>? </a:t>
            </a:r>
          </a:p>
          <a:p>
            <a:r>
              <a:rPr lang="ru-RU" dirty="0"/>
              <a:t>Какие события и впечатления жизни помогают человеку взрослеть</a:t>
            </a:r>
            <a:r>
              <a:rPr lang="ru-RU" dirty="0" smtClean="0"/>
              <a:t>? </a:t>
            </a:r>
          </a:p>
          <a:p>
            <a:r>
              <a:rPr lang="ru-RU" dirty="0"/>
              <a:t>Почему для человека важны не только победы, но и поражения</a:t>
            </a:r>
            <a:r>
              <a:rPr lang="ru-RU" dirty="0" smtClean="0"/>
              <a:t>? </a:t>
            </a:r>
          </a:p>
          <a:p>
            <a:r>
              <a:rPr lang="ru-RU" dirty="0"/>
              <a:t>Нужно ли анализировать свои ошибки</a:t>
            </a:r>
            <a:r>
              <a:rPr lang="ru-RU" dirty="0" smtClean="0"/>
              <a:t>? </a:t>
            </a:r>
          </a:p>
          <a:p>
            <a:r>
              <a:rPr lang="ru-RU" dirty="0"/>
              <a:t>Возможно ли избежать ошибок в поиске жизненного пути? </a:t>
            </a:r>
            <a:endParaRPr lang="ru-RU" dirty="0" smtClean="0"/>
          </a:p>
          <a:p>
            <a:r>
              <a:rPr lang="ru-RU" dirty="0" smtClean="0"/>
              <a:t>Когда </a:t>
            </a:r>
            <a:r>
              <a:rPr lang="ru-RU" dirty="0"/>
              <a:t>о человеке можно сказать, что он верен себе</a:t>
            </a:r>
            <a:r>
              <a:rPr lang="ru-RU" dirty="0" smtClean="0"/>
              <a:t>? </a:t>
            </a:r>
          </a:p>
          <a:p>
            <a:r>
              <a:rPr lang="ru-RU" dirty="0" smtClean="0"/>
              <a:t>Верно </a:t>
            </a:r>
            <a:r>
              <a:rPr lang="ru-RU" dirty="0"/>
              <a:t>ли, что надежда делает человека сильнее</a:t>
            </a:r>
            <a:r>
              <a:rPr lang="ru-RU" dirty="0" smtClean="0"/>
              <a:t>? </a:t>
            </a:r>
          </a:p>
          <a:p>
            <a:r>
              <a:rPr lang="ru-RU" dirty="0"/>
              <a:t>Можно ли жить без надежды на лучшее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Что помогает человеку не отчаяться в сложной жизненной ситуации</a:t>
            </a:r>
            <a:r>
              <a:rPr lang="ru-RU" dirty="0" smtClean="0"/>
              <a:t>?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647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accent4">
                    <a:lumMod val="50000"/>
                  </a:schemeClr>
                </a:solidFill>
              </a:rPr>
              <a:t>Направление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«Время перемен»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962025"/>
            <a:ext cx="11468100" cy="5524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А.С. Грибоедов «Горе от ума»</a:t>
            </a:r>
          </a:p>
          <a:p>
            <a:pPr marL="0" indent="0">
              <a:buNone/>
            </a:pPr>
            <a:r>
              <a:rPr lang="ru-RU" dirty="0" smtClean="0"/>
              <a:t>А.С. Пушкин «Капитанская дочка»</a:t>
            </a:r>
          </a:p>
          <a:p>
            <a:pPr marL="0" indent="0">
              <a:buNone/>
            </a:pPr>
            <a:r>
              <a:rPr lang="ru-RU" dirty="0" smtClean="0"/>
              <a:t>А.С. Пушкин «Медный всадник»</a:t>
            </a:r>
          </a:p>
          <a:p>
            <a:pPr marL="0" indent="0">
              <a:buNone/>
            </a:pPr>
            <a:r>
              <a:rPr lang="ru-RU" dirty="0" smtClean="0"/>
              <a:t>И.С. Тургенев «Отцы и дети»</a:t>
            </a:r>
          </a:p>
          <a:p>
            <a:pPr marL="0" indent="0">
              <a:buNone/>
            </a:pPr>
            <a:r>
              <a:rPr lang="ru-RU" dirty="0" smtClean="0"/>
              <a:t>Л.Н. Толстой «После бала»</a:t>
            </a:r>
          </a:p>
          <a:p>
            <a:pPr marL="0" indent="0">
              <a:buNone/>
            </a:pPr>
            <a:r>
              <a:rPr lang="ru-RU" dirty="0" smtClean="0"/>
              <a:t>Л.Н. Толстой «Война и мир»</a:t>
            </a:r>
          </a:p>
          <a:p>
            <a:pPr marL="0" indent="0">
              <a:buNone/>
            </a:pPr>
            <a:r>
              <a:rPr lang="ru-RU" dirty="0"/>
              <a:t>М. Булгаков «Собачье сердце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/>
              <a:t>М. Шолохов «Донские рассказы» (на примере 2-3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/>
              <a:t>М. Шолохов «Судьба человека»</a:t>
            </a:r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. Ахматова «Реквием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/>
              <a:t>В. Тендряков «Хлеб для собаки», «Пара гнедых»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483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53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accent4">
                    <a:lumMod val="50000"/>
                  </a:schemeClr>
                </a:solidFill>
              </a:rPr>
              <a:t>Направление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Разговор с собой»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5415"/>
            <a:ext cx="10515600" cy="505154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Какие события и впечатления жизни помогают человеку взрослеть</a:t>
            </a:r>
            <a:r>
              <a:rPr lang="ru-RU" dirty="0" smtClean="0"/>
              <a:t>? </a:t>
            </a:r>
          </a:p>
          <a:p>
            <a:r>
              <a:rPr lang="ru-RU" dirty="0"/>
              <a:t>Согласны ли Вы с утверждением героя И.С. Тургенева: «Всякий человек сам себя воспитать должен</a:t>
            </a:r>
            <a:r>
              <a:rPr lang="ru-RU" dirty="0" smtClean="0"/>
              <a:t>»? </a:t>
            </a:r>
          </a:p>
          <a:p>
            <a:r>
              <a:rPr lang="ru-RU" dirty="0"/>
              <a:t>Какие психологические проблемы, поднятые в </a:t>
            </a:r>
            <a:r>
              <a:rPr lang="ru-RU" dirty="0" smtClean="0"/>
              <a:t>произведениях русской классики, </a:t>
            </a:r>
            <a:r>
              <a:rPr lang="ru-RU" dirty="0"/>
              <a:t>Вам интересны</a:t>
            </a:r>
            <a:r>
              <a:rPr lang="ru-RU" dirty="0" smtClean="0"/>
              <a:t>? </a:t>
            </a:r>
          </a:p>
          <a:p>
            <a:r>
              <a:rPr lang="ru-RU" dirty="0"/>
              <a:t>Как Вы понимаете, что такое «нравственный закон</a:t>
            </a:r>
            <a:r>
              <a:rPr lang="ru-RU" dirty="0" smtClean="0"/>
              <a:t>»? </a:t>
            </a:r>
          </a:p>
          <a:p>
            <a:r>
              <a:rPr lang="ru-RU" dirty="0" smtClean="0"/>
              <a:t>Что </a:t>
            </a:r>
            <a:r>
              <a:rPr lang="ru-RU" dirty="0"/>
              <a:t>человек стремится забыть, а что старается удержать в памяти</a:t>
            </a:r>
            <a:r>
              <a:rPr lang="ru-RU" dirty="0" smtClean="0"/>
              <a:t>? </a:t>
            </a:r>
          </a:p>
          <a:p>
            <a:r>
              <a:rPr lang="ru-RU" dirty="0"/>
              <a:t>На пути к благородной цели все ли средства хороши</a:t>
            </a:r>
            <a:r>
              <a:rPr lang="ru-RU" dirty="0" smtClean="0"/>
              <a:t>? </a:t>
            </a:r>
          </a:p>
          <a:p>
            <a:r>
              <a:rPr lang="ru-RU" dirty="0"/>
              <a:t>Согласны ли Вы с мыслью, что жизненный путь – это постоянный </a:t>
            </a:r>
            <a:r>
              <a:rPr lang="ru-RU" dirty="0" smtClean="0"/>
              <a:t>выбор? </a:t>
            </a:r>
          </a:p>
          <a:p>
            <a:r>
              <a:rPr lang="ru-RU" dirty="0"/>
              <a:t>Нужно ли стремиться к познанию самого себя</a:t>
            </a:r>
            <a:r>
              <a:rPr lang="ru-RU" dirty="0" smtClean="0"/>
              <a:t>?  </a:t>
            </a:r>
          </a:p>
          <a:p>
            <a:r>
              <a:rPr lang="ru-RU" dirty="0" smtClean="0"/>
              <a:t>Сила </a:t>
            </a:r>
            <a:r>
              <a:rPr lang="ru-RU" dirty="0"/>
              <a:t>или слабость человека проявляется в признании им своих ошибок</a:t>
            </a:r>
            <a:r>
              <a:rPr lang="ru-RU" dirty="0" smtClean="0"/>
              <a:t>? </a:t>
            </a:r>
          </a:p>
          <a:p>
            <a:r>
              <a:rPr lang="ru-RU" dirty="0"/>
              <a:t>Как Вы понимаете выражение «нравственная победа</a:t>
            </a:r>
            <a:r>
              <a:rPr lang="ru-RU" dirty="0" smtClean="0"/>
              <a:t>»? </a:t>
            </a:r>
          </a:p>
          <a:p>
            <a:r>
              <a:rPr lang="ru-RU" dirty="0"/>
              <a:t>Какие жизненные победы могут быть важны для человека?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194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accent4">
                    <a:lumMod val="50000"/>
                  </a:schemeClr>
                </a:solidFill>
              </a:rPr>
              <a:t>Направление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«Разговор с собой»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5" y="895350"/>
            <a:ext cx="10982325" cy="52816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А.С. Пушкин «Капитанская дочка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А.С. Пушкин «Евгений Онегин»</a:t>
            </a:r>
          </a:p>
          <a:p>
            <a:pPr marL="0" indent="0">
              <a:buNone/>
            </a:pPr>
            <a:r>
              <a:rPr lang="ru-RU" dirty="0" smtClean="0"/>
              <a:t>М.Ю. </a:t>
            </a:r>
            <a:r>
              <a:rPr lang="ru-RU" dirty="0"/>
              <a:t>Л</a:t>
            </a:r>
            <a:r>
              <a:rPr lang="ru-RU" dirty="0" smtClean="0"/>
              <a:t>ермонтов «Герой нашего времени»</a:t>
            </a:r>
          </a:p>
          <a:p>
            <a:pPr marL="0" indent="0">
              <a:buNone/>
            </a:pPr>
            <a:r>
              <a:rPr lang="ru-RU" dirty="0" smtClean="0"/>
              <a:t>М.Ю. Лермонтов «Мцыри»</a:t>
            </a:r>
          </a:p>
          <a:p>
            <a:pPr marL="0" indent="0">
              <a:buNone/>
            </a:pPr>
            <a:r>
              <a:rPr lang="ru-RU" dirty="0" smtClean="0"/>
              <a:t>И.С. Тургенев «Отцы и дети»</a:t>
            </a:r>
          </a:p>
          <a:p>
            <a:pPr marL="0" indent="0">
              <a:buNone/>
            </a:pPr>
            <a:r>
              <a:rPr lang="ru-RU" dirty="0" smtClean="0"/>
              <a:t>Ф.М. Достоевский «Преступление и наказание»</a:t>
            </a:r>
          </a:p>
          <a:p>
            <a:pPr marL="0" indent="0">
              <a:buNone/>
            </a:pPr>
            <a:r>
              <a:rPr lang="ru-RU" dirty="0"/>
              <a:t>Л.Н. Толстой «После бала»</a:t>
            </a:r>
          </a:p>
          <a:p>
            <a:pPr marL="0" indent="0">
              <a:buNone/>
            </a:pPr>
            <a:r>
              <a:rPr lang="ru-RU" dirty="0"/>
              <a:t>Л.Н. Толстой «Война и мир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И.А. Гончаров «Обломов»</a:t>
            </a:r>
          </a:p>
          <a:p>
            <a:pPr marL="0" indent="0">
              <a:buNone/>
            </a:pPr>
            <a:r>
              <a:rPr lang="ru-RU" dirty="0"/>
              <a:t>Н. Лесков «Очарованный странник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А.И. Куприн «Олеся»</a:t>
            </a:r>
          </a:p>
          <a:p>
            <a:pPr marL="0" indent="0">
              <a:buNone/>
            </a:pPr>
            <a:r>
              <a:rPr lang="ru-RU" dirty="0"/>
              <a:t>Л</a:t>
            </a:r>
            <a:r>
              <a:rPr lang="ru-RU" dirty="0" smtClean="0"/>
              <a:t>. Андреев</a:t>
            </a:r>
            <a:r>
              <a:rPr lang="ru-RU" dirty="0"/>
              <a:t>. «Иуда Искариот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М. Горький «На дне»</a:t>
            </a:r>
          </a:p>
          <a:p>
            <a:pPr marL="0" indent="0">
              <a:buNone/>
            </a:pPr>
            <a:r>
              <a:rPr lang="ru-RU" dirty="0" smtClean="0"/>
              <a:t>М. Горький «Старуха </a:t>
            </a:r>
            <a:r>
              <a:rPr lang="ru-RU" dirty="0" err="1" smtClean="0"/>
              <a:t>Изергиль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/>
              <a:t>Д.С. Лихачёв «Письма о добром и прекрасном»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144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сочинения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038225"/>
            <a:ext cx="11106150" cy="51387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Вступление. </a:t>
            </a:r>
            <a:r>
              <a:rPr lang="ru-RU" dirty="0" smtClean="0"/>
              <a:t>Размышление по теме сочинения. Оно</a:t>
            </a:r>
            <a:r>
              <a:rPr lang="ru-RU" b="1" dirty="0"/>
              <a:t> </a:t>
            </a:r>
            <a:r>
              <a:rPr lang="ru-RU" dirty="0"/>
              <a:t>раскрывает основную мысль, вводит в круг рассматриваемых проблем</a:t>
            </a:r>
            <a:r>
              <a:rPr lang="ru-RU" dirty="0" smtClean="0"/>
              <a:t>. </a:t>
            </a:r>
            <a:r>
              <a:rPr lang="ru-RU" dirty="0" smtClean="0"/>
              <a:t>(60-70 слов)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Основная часть</a:t>
            </a:r>
            <a:r>
              <a:rPr lang="ru-RU" dirty="0" smtClean="0"/>
              <a:t>. В этой части доказывается 2-3 тезиса. Здесь раскрывается идея </a:t>
            </a:r>
            <a:r>
              <a:rPr lang="ru-RU" dirty="0"/>
              <a:t>сочинения и связанные с ней </a:t>
            </a:r>
            <a:r>
              <a:rPr lang="ru-RU" dirty="0" smtClean="0"/>
              <a:t>вопросы. </a:t>
            </a:r>
            <a:r>
              <a:rPr lang="ru-RU" dirty="0"/>
              <a:t>(200-250)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Это доказательство строится по принципу: тезис-доказательство-вывод- логический переход к новой мысли.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3. Заключение. </a:t>
            </a:r>
            <a:r>
              <a:rPr lang="ru-RU" dirty="0" smtClean="0"/>
              <a:t>Здесь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/>
              <a:t>подводятся </a:t>
            </a:r>
            <a:r>
              <a:rPr lang="ru-RU" dirty="0"/>
              <a:t>итоги, </a:t>
            </a:r>
            <a:r>
              <a:rPr lang="ru-RU" dirty="0" smtClean="0"/>
              <a:t>содержатся </a:t>
            </a:r>
            <a:r>
              <a:rPr lang="ru-RU" dirty="0"/>
              <a:t>конечные выводы и оценки</a:t>
            </a:r>
            <a:r>
              <a:rPr lang="ru-RU" dirty="0" smtClean="0"/>
              <a:t> (40-60 слов)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981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355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Несколько советов по написанию сочинения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66737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/>
              <a:t>Выберите тему</a:t>
            </a:r>
            <a:r>
              <a:rPr lang="ru-RU" dirty="0"/>
              <a:t>. Прочитайте все предложенные темы сочинений и выберите ту из них, в которой вы лучше ориентируетесь. </a:t>
            </a:r>
            <a:r>
              <a:rPr lang="ru-RU" dirty="0" smtClean="0"/>
              <a:t>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Сформулируйте вопросы</a:t>
            </a:r>
            <a:r>
              <a:rPr lang="ru-RU" dirty="0"/>
              <a:t>, на которые можно дать ответы в ходе рассуждения.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Сформулируйте аргументы</a:t>
            </a:r>
            <a:r>
              <a:rPr lang="ru-RU" dirty="0"/>
              <a:t>, подтверждения и доказательства </a:t>
            </a:r>
            <a:r>
              <a:rPr lang="ru-RU" dirty="0" smtClean="0"/>
              <a:t>своей </a:t>
            </a:r>
            <a:r>
              <a:rPr lang="ru-RU" dirty="0"/>
              <a:t>точки зрения. 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Работаем в черновике</a:t>
            </a:r>
            <a:r>
              <a:rPr lang="ru-RU" dirty="0" smtClean="0"/>
              <a:t>. Пишем </a:t>
            </a:r>
            <a:r>
              <a:rPr lang="ru-RU" dirty="0"/>
              <a:t>вступление, выделяя в нем проблемы и вопросы.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Работаем 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черновике</a:t>
            </a:r>
            <a:r>
              <a:rPr lang="ru-RU" dirty="0" smtClean="0"/>
              <a:t>. Пишем основную часть. Каждый </a:t>
            </a:r>
            <a:r>
              <a:rPr lang="ru-RU" dirty="0"/>
              <a:t>тезис подкрепляйте </a:t>
            </a:r>
            <a:r>
              <a:rPr lang="ru-RU" dirty="0" smtClean="0"/>
              <a:t>аргументами.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Работаем 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черновике</a:t>
            </a:r>
            <a:r>
              <a:rPr lang="ru-RU" dirty="0" smtClean="0"/>
              <a:t>. Иногда </a:t>
            </a:r>
            <a:r>
              <a:rPr lang="ru-RU" dirty="0"/>
              <a:t>лучше начать с основного текста, а не с вступления, чтобы в ходе рассуждения более четко сформулировать проблемы, вопросы и ответы на них.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Работаем 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черновике</a:t>
            </a:r>
            <a:r>
              <a:rPr lang="ru-RU" dirty="0" smtClean="0"/>
              <a:t>. Вступление </a:t>
            </a:r>
            <a:r>
              <a:rPr lang="ru-RU" dirty="0"/>
              <a:t>и заключении должны быть логически связаны.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Проверьте сочинение в черновике</a:t>
            </a:r>
            <a:r>
              <a:rPr lang="ru-RU" dirty="0" smtClean="0"/>
              <a:t>. Исправьте речевые, орфографические, пунктуационные и другие ошибки.</a:t>
            </a:r>
            <a:r>
              <a:rPr lang="ru-RU" dirty="0"/>
              <a:t> Сочинение следует проверять не менее </a:t>
            </a:r>
            <a:r>
              <a:rPr lang="ru-RU" dirty="0" smtClean="0"/>
              <a:t>2 </a:t>
            </a:r>
            <a:r>
              <a:rPr lang="ru-RU" dirty="0"/>
              <a:t>раз! 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Перепишите сочинение в бланк ответа</a:t>
            </a:r>
            <a:r>
              <a:rPr lang="ru-RU" dirty="0" smtClean="0"/>
              <a:t>. Проверьте сочинение.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657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6" y="2181225"/>
            <a:ext cx="71899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2514" y="589085"/>
            <a:ext cx="10056936" cy="558787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b="1" cap="all" dirty="0" smtClean="0">
                <a:solidFill>
                  <a:schemeClr val="accent4">
                    <a:lumMod val="50000"/>
                  </a:schemeClr>
                </a:solidFill>
              </a:rPr>
              <a:t>РОСОБРНАДЗОР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сообщает, </a:t>
            </a:r>
            <a:r>
              <a:rPr lang="ru-RU" sz="3600" dirty="0" smtClean="0"/>
              <a:t>что </a:t>
            </a:r>
            <a:r>
              <a:rPr lang="ru-RU" sz="3600" b="1" dirty="0" smtClean="0">
                <a:solidFill>
                  <a:srgbClr val="C00000"/>
                </a:solidFill>
              </a:rPr>
              <a:t>основной срок </a:t>
            </a:r>
            <a:r>
              <a:rPr lang="ru-RU" sz="3600" b="1" dirty="0">
                <a:solidFill>
                  <a:srgbClr val="C00000"/>
                </a:solidFill>
              </a:rPr>
              <a:t>написания итогового сочинения </a:t>
            </a:r>
            <a:r>
              <a:rPr lang="ru-RU" sz="3600" dirty="0"/>
              <a:t>в новом учебном году - </a:t>
            </a:r>
            <a:r>
              <a:rPr lang="ru-RU" sz="3600" b="1" dirty="0">
                <a:solidFill>
                  <a:srgbClr val="C00000"/>
                </a:solidFill>
              </a:rPr>
              <a:t>2 декабря 2020 года. </a:t>
            </a:r>
            <a:r>
              <a:rPr lang="ru-RU" sz="3600" b="1" dirty="0" smtClean="0">
                <a:solidFill>
                  <a:srgbClr val="C00000"/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3600" dirty="0" smtClean="0"/>
              <a:t>     Обучающиеся</a:t>
            </a:r>
            <a:r>
              <a:rPr lang="ru-RU" sz="3600" dirty="0"/>
              <a:t>, получившие неудовлетворительный результат «незачет», не явившиеся на итоговое сочинение (изложение) или не завершившие его написание по уважительным </a:t>
            </a:r>
            <a:r>
              <a:rPr lang="ru-RU" sz="3600" dirty="0" smtClean="0"/>
              <a:t>причинам, </a:t>
            </a:r>
            <a:r>
              <a:rPr lang="ru-RU" sz="3600" dirty="0"/>
              <a:t>смогут написать сочинение в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дополнительные сроки </a:t>
            </a:r>
            <a:r>
              <a:rPr lang="ru-RU" sz="3600" dirty="0"/>
              <a:t>–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3 февраля и 5 мая 2021 года.</a:t>
            </a:r>
          </a:p>
        </p:txBody>
      </p:sp>
    </p:spTree>
    <p:extLst>
      <p:ext uri="{BB962C8B-B14F-4D97-AF65-F5344CB8AC3E}">
        <p14:creationId xmlns:p14="http://schemas.microsoft.com/office/powerpoint/2010/main" val="9735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80392" y="1415563"/>
            <a:ext cx="8546123" cy="4132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Время написания итогового сочинения </a:t>
            </a:r>
            <a:endParaRPr lang="ru-RU" sz="4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3 </a:t>
            </a: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часа 55 минут.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511932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9954" y="580291"/>
            <a:ext cx="10005646" cy="5596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           В </a:t>
            </a:r>
            <a:r>
              <a:rPr lang="ru-RU" sz="3600" dirty="0"/>
              <a:t>рамках открытых направлений тем итогового сочинения разрабатываются конкретные темы итогового сочинения для каждого часового пояса отдельно.  Экзаменационный комплект включает 5 тем сочинений из закрытого перечня (по одной теме от каждого открытого тематического направления).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531971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81554" y="923192"/>
            <a:ext cx="8634045" cy="5253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  Комплекты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тем итогового сочинения для различных регионов станут известны </a:t>
            </a:r>
            <a:endParaRPr lang="ru-RU" sz="4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за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15 минут до его начала по местному времени.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446246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242038" y="940777"/>
            <a:ext cx="8273562" cy="523618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Результатом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итогового 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сочинения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будет </a:t>
            </a:r>
            <a:endParaRPr lang="ru-RU" sz="4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зачет» или «незачет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».</a:t>
            </a:r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467201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55076" y="228600"/>
            <a:ext cx="9460523" cy="5948363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4000" b="1" dirty="0" smtClean="0">
                <a:solidFill>
                  <a:srgbClr val="C00000"/>
                </a:solidFill>
              </a:rPr>
              <a:t>Сочинение оценивается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/>
              <a:t>по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b="1" dirty="0">
                <a:solidFill>
                  <a:srgbClr val="C00000"/>
                </a:solidFill>
              </a:rPr>
              <a:t>двум требованиям </a:t>
            </a:r>
            <a:r>
              <a:rPr lang="ru-RU" dirty="0"/>
              <a:t>(объем и самостоятельность)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пяти </a:t>
            </a:r>
            <a:r>
              <a:rPr lang="ru-RU" sz="3200" b="1" dirty="0">
                <a:solidFill>
                  <a:srgbClr val="C00000"/>
                </a:solidFill>
              </a:rPr>
              <a:t>критериям </a:t>
            </a:r>
            <a:r>
              <a:rPr lang="ru-RU" dirty="0"/>
              <a:t>(«Соответствие теме»; «Аргументация. Привлечение литературного материала»; «Композиция и логика рассуждения»; «Качество письменной речи»; «Грамотность»).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5557837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19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Требование № 1.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0392"/>
            <a:ext cx="10515600" cy="4796571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</a:rPr>
              <a:t>  «Объем итогового сочинения».</a:t>
            </a:r>
            <a:endParaRPr lang="ru-RU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Рекомендуемое количество слов – от 350.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Максимальное количество слов в сочинении не устанавливается.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i="1" u="sng" dirty="0" smtClean="0"/>
              <a:t>Если в сочинении менее 250 слов </a:t>
            </a:r>
            <a:r>
              <a:rPr lang="ru-RU" dirty="0" smtClean="0"/>
              <a:t>(в подсчёт включаются все слова, в том числе и служебные), </a:t>
            </a:r>
            <a:r>
              <a:rPr lang="ru-RU" sz="3200" i="1" u="sng" dirty="0" smtClean="0"/>
              <a:t>то выставляется «незачет»</a:t>
            </a:r>
            <a:r>
              <a:rPr lang="ru-RU" sz="3200" i="1" dirty="0" smtClean="0"/>
              <a:t> </a:t>
            </a:r>
            <a:r>
              <a:rPr lang="ru-RU" dirty="0" smtClean="0"/>
              <a:t>за невыполнение требования № 1 и «незачет» за работу в целом (</a:t>
            </a:r>
            <a:r>
              <a:rPr lang="ru-RU" sz="3200" i="1" u="sng" dirty="0" smtClean="0"/>
              <a:t>такое итоговое сочинение не проверяется </a:t>
            </a:r>
            <a:r>
              <a:rPr lang="ru-RU" sz="3200" i="1" dirty="0" smtClean="0"/>
              <a:t>по </a:t>
            </a:r>
            <a:r>
              <a:rPr lang="ru-RU" dirty="0" smtClean="0"/>
              <a:t>требованию № 2 «Самостоятельность написания итогового сочинения (изложения)» и критериям оценивания).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2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1640</Words>
  <Application>Microsoft Office PowerPoint</Application>
  <PresentationFormat>Широкоэкранный</PresentationFormat>
  <Paragraphs>231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Тема Office</vt:lpstr>
      <vt:lpstr>Подготовка к итоговому сочинению по литературе  2020-2021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Требование № 1.</vt:lpstr>
      <vt:lpstr>Требование № 2.</vt:lpstr>
      <vt:lpstr>Критерии оценивания сочинения.</vt:lpstr>
      <vt:lpstr>Критерии оценивания сочинения.</vt:lpstr>
      <vt:lpstr>Советом по вопросам проведения итогового сочинения в выпускных классах утверждены пять открытых направлений тем сочинения  на 2020-2021 учебный год.</vt:lpstr>
      <vt:lpstr>Направление «Забвению не подлежит»</vt:lpstr>
      <vt:lpstr>Направление «Забвению не подлежит»</vt:lpstr>
      <vt:lpstr>Направление «Я и другие»</vt:lpstr>
      <vt:lpstr>Направление «Я и другие»</vt:lpstr>
      <vt:lpstr>Направление «Между прошлым и будущим »</vt:lpstr>
      <vt:lpstr>Направление «Между прошлым и будущим »</vt:lpstr>
      <vt:lpstr> Направление «Время перемен»</vt:lpstr>
      <vt:lpstr>Направление «Время перемен»</vt:lpstr>
      <vt:lpstr>Направление «Разговор с собой»</vt:lpstr>
      <vt:lpstr>Направление «Разговор с собой»</vt:lpstr>
      <vt:lpstr>Структура сочинения</vt:lpstr>
      <vt:lpstr>Несколько советов по написанию сочинения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168</cp:revision>
  <dcterms:created xsi:type="dcterms:W3CDTF">2020-08-29T07:15:19Z</dcterms:created>
  <dcterms:modified xsi:type="dcterms:W3CDTF">2020-08-29T15:55:51Z</dcterms:modified>
</cp:coreProperties>
</file>