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</p:sldMasterIdLst>
  <p:sldIdLst>
    <p:sldId id="257" r:id="rId8"/>
    <p:sldId id="259" r:id="rId9"/>
    <p:sldId id="260" r:id="rId10"/>
    <p:sldId id="258" r:id="rId11"/>
    <p:sldId id="262" r:id="rId12"/>
    <p:sldId id="261" r:id="rId13"/>
    <p:sldId id="264" r:id="rId14"/>
    <p:sldId id="263" r:id="rId15"/>
    <p:sldId id="265" r:id="rId16"/>
    <p:sldId id="291" r:id="rId17"/>
    <p:sldId id="266" r:id="rId18"/>
    <p:sldId id="267" r:id="rId19"/>
    <p:sldId id="292" r:id="rId20"/>
    <p:sldId id="269" r:id="rId21"/>
    <p:sldId id="293" r:id="rId22"/>
    <p:sldId id="294" r:id="rId23"/>
    <p:sldId id="278" r:id="rId24"/>
    <p:sldId id="285" r:id="rId25"/>
    <p:sldId id="286" r:id="rId26"/>
    <p:sldId id="271" r:id="rId27"/>
    <p:sldId id="272" r:id="rId28"/>
    <p:sldId id="273" r:id="rId29"/>
    <p:sldId id="268" r:id="rId30"/>
    <p:sldId id="270" r:id="rId31"/>
    <p:sldId id="274" r:id="rId32"/>
    <p:sldId id="280" r:id="rId33"/>
    <p:sldId id="279" r:id="rId34"/>
    <p:sldId id="296" r:id="rId35"/>
    <p:sldId id="282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ВАШЕ ОТНОШЕНИЕ К ОРГАНИЗАЦИИ ПРЕДПРОФИЛЬНОГО И ПРОФИЛЬНОГО ОБУЧЕНИЯ В ШКОЛЕ</a:t>
            </a:r>
            <a:endParaRPr lang="ru-RU" dirty="0"/>
          </a:p>
        </c:rich>
      </c:tx>
      <c:layout>
        <c:manualLayout>
          <c:xMode val="edge"/>
          <c:yMode val="edge"/>
          <c:x val="0.1834297511916666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ЗА</c:v>
                </c:pt>
                <c:pt idx="1">
                  <c:v>ПРОТИВ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146</c:v>
                </c:pt>
                <c:pt idx="1">
                  <c:v>10</c:v>
                </c:pt>
                <c:pt idx="2">
                  <c:v>18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75ADB-5FAB-4F45-9AE5-3F1ED136C421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A150C4-A920-4165-BC9E-50E3FDE6623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ПОДДЕРЖКА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74B5F0-45C5-45C2-AB48-A555A6628284}" type="parTrans" cxnId="{D9E64CF9-784E-45CE-AA5F-ACE93D7AA12D}">
      <dgm:prSet/>
      <dgm:spPr/>
      <dgm:t>
        <a:bodyPr/>
        <a:lstStyle/>
        <a:p>
          <a:endParaRPr lang="ru-RU"/>
        </a:p>
      </dgm:t>
    </dgm:pt>
    <dgm:pt modelId="{0E1394F1-65B3-465E-9BE6-8E2955CAE05D}" type="sibTrans" cxnId="{D9E64CF9-784E-45CE-AA5F-ACE93D7AA12D}">
      <dgm:prSet/>
      <dgm:spPr/>
      <dgm:t>
        <a:bodyPr/>
        <a:lstStyle/>
        <a:p>
          <a:endParaRPr lang="ru-RU"/>
        </a:p>
      </dgm:t>
    </dgm:pt>
    <dgm:pt modelId="{4023B4BB-3467-4179-8380-55C70C6FB9E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ПСИХОЛОГИЧЕСКАЯ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E5543-CE7A-448A-8CD3-C3EBB99103A2}" type="parTrans" cxnId="{69EC656A-6F85-425B-9E4A-C63F7E8DA1E1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E1AEC0F-D2CE-428E-8022-DEB96B07675D}" type="sibTrans" cxnId="{69EC656A-6F85-425B-9E4A-C63F7E8DA1E1}">
      <dgm:prSet/>
      <dgm:spPr/>
      <dgm:t>
        <a:bodyPr/>
        <a:lstStyle/>
        <a:p>
          <a:endParaRPr lang="ru-RU"/>
        </a:p>
      </dgm:t>
    </dgm:pt>
    <dgm:pt modelId="{E715A9F8-DB1B-4FF9-86F0-9213D873629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ИНФОРМАЦИОННАЯ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B9578-8322-458A-B8B3-907459004964}" type="parTrans" cxnId="{B469ED0B-4E0F-44B5-9118-41C4E3DE53E4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6398121-790F-4BB1-8BA9-C422EFD01618}" type="sibTrans" cxnId="{B469ED0B-4E0F-44B5-9118-41C4E3DE53E4}">
      <dgm:prSet/>
      <dgm:spPr/>
      <dgm:t>
        <a:bodyPr/>
        <a:lstStyle/>
        <a:p>
          <a:endParaRPr lang="ru-RU"/>
        </a:p>
      </dgm:t>
    </dgm:pt>
    <dgm:pt modelId="{7D5C1B86-9F52-479C-AE8C-36B5ABF8084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ОРГАНИЗАЦИОННАЯ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A09A8D-A280-46A4-B8BD-F3CA4C504861}" type="parTrans" cxnId="{AB86EEDC-3247-4DDF-BA14-2D6E5647CCDD}">
      <dgm:prSet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892A2F7-F71A-450C-B428-470EF62D1F31}" type="sibTrans" cxnId="{AB86EEDC-3247-4DDF-BA14-2D6E5647CCDD}">
      <dgm:prSet/>
      <dgm:spPr/>
      <dgm:t>
        <a:bodyPr/>
        <a:lstStyle/>
        <a:p>
          <a:endParaRPr lang="ru-RU"/>
        </a:p>
      </dgm:t>
    </dgm:pt>
    <dgm:pt modelId="{007A1CCD-FA43-4F2B-8199-E03232258128}" type="pres">
      <dgm:prSet presAssocID="{D5A75ADB-5FAB-4F45-9AE5-3F1ED136C4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3E7C9-2826-4949-AC56-EDBF0020709B}" type="pres">
      <dgm:prSet presAssocID="{FBA150C4-A920-4165-BC9E-50E3FDE6623C}" presName="centerShape" presStyleLbl="node0" presStyleIdx="0" presStyleCnt="1" custScaleX="180793" custScaleY="63628" custLinFactNeighborX="824" custLinFactNeighborY="-506"/>
      <dgm:spPr/>
      <dgm:t>
        <a:bodyPr/>
        <a:lstStyle/>
        <a:p>
          <a:endParaRPr lang="ru-RU"/>
        </a:p>
      </dgm:t>
    </dgm:pt>
    <dgm:pt modelId="{C7179DFD-74F0-48DC-8303-F39F84B59E55}" type="pres">
      <dgm:prSet presAssocID="{754E5543-CE7A-448A-8CD3-C3EBB99103A2}" presName="parTrans" presStyleLbl="bgSibTrans2D1" presStyleIdx="0" presStyleCnt="3" custScaleX="103235" custScaleY="72435" custLinFactNeighborX="-6339" custLinFactNeighborY="-7125"/>
      <dgm:spPr/>
      <dgm:t>
        <a:bodyPr/>
        <a:lstStyle/>
        <a:p>
          <a:endParaRPr lang="ru-RU"/>
        </a:p>
      </dgm:t>
    </dgm:pt>
    <dgm:pt modelId="{E27CC631-6C71-4F3D-AF01-2D9891464140}" type="pres">
      <dgm:prSet presAssocID="{4023B4BB-3467-4179-8380-55C70C6FB9EE}" presName="node" presStyleLbl="node1" presStyleIdx="0" presStyleCnt="3" custScaleX="185215" custScaleY="35767" custRadScaleRad="111995" custRadScaleInc="-5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1A0ED-F1F2-4838-A280-3F25A05A321D}" type="pres">
      <dgm:prSet presAssocID="{EFDB9578-8322-458A-B8B3-907459004964}" presName="parTrans" presStyleLbl="bgSibTrans2D1" presStyleIdx="1" presStyleCnt="3" custScaleX="69965" custScaleY="68093" custLinFactNeighborX="-4361" custLinFactNeighborY="-26341"/>
      <dgm:spPr/>
      <dgm:t>
        <a:bodyPr/>
        <a:lstStyle/>
        <a:p>
          <a:endParaRPr lang="ru-RU"/>
        </a:p>
      </dgm:t>
    </dgm:pt>
    <dgm:pt modelId="{17DC8DB5-2ABA-4D68-B402-2E8327DAF126}" type="pres">
      <dgm:prSet presAssocID="{E715A9F8-DB1B-4FF9-86F0-9213D8736292}" presName="node" presStyleLbl="node1" presStyleIdx="1" presStyleCnt="3" custScaleX="194776" custScaleY="35767" custRadScaleRad="99384" custRadScaleInc="1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54D89-DC43-4E70-A28D-8C4C430EAE1E}" type="pres">
      <dgm:prSet presAssocID="{F7A09A8D-A280-46A4-B8BD-F3CA4C504861}" presName="parTrans" presStyleLbl="bgSibTrans2D1" presStyleIdx="2" presStyleCnt="3" custScaleY="70581" custLinFactNeighborX="18875" custLinFactNeighborY="5989"/>
      <dgm:spPr/>
      <dgm:t>
        <a:bodyPr/>
        <a:lstStyle/>
        <a:p>
          <a:endParaRPr lang="ru-RU"/>
        </a:p>
      </dgm:t>
    </dgm:pt>
    <dgm:pt modelId="{34B6A383-488A-4EF1-A96E-38EC0667E156}" type="pres">
      <dgm:prSet presAssocID="{7D5C1B86-9F52-479C-AE8C-36B5ABF8084C}" presName="node" presStyleLbl="node1" presStyleIdx="2" presStyleCnt="3" custScaleX="206115" custScaleY="35767" custRadScaleRad="118970" custRadScaleInc="7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7238F4-4E81-418A-9CA0-9CDF3AA4BF41}" type="presOf" srcId="{F7A09A8D-A280-46A4-B8BD-F3CA4C504861}" destId="{5DA54D89-DC43-4E70-A28D-8C4C430EAE1E}" srcOrd="0" destOrd="0" presId="urn:microsoft.com/office/officeart/2005/8/layout/radial4"/>
    <dgm:cxn modelId="{7A5E4759-EA76-4F5D-A5BA-FAC74B9C068A}" type="presOf" srcId="{FBA150C4-A920-4165-BC9E-50E3FDE6623C}" destId="{0213E7C9-2826-4949-AC56-EDBF0020709B}" srcOrd="0" destOrd="0" presId="urn:microsoft.com/office/officeart/2005/8/layout/radial4"/>
    <dgm:cxn modelId="{E119DA9E-BE3C-40FE-B4A8-F4962C012F1D}" type="presOf" srcId="{4023B4BB-3467-4179-8380-55C70C6FB9EE}" destId="{E27CC631-6C71-4F3D-AF01-2D9891464140}" srcOrd="0" destOrd="0" presId="urn:microsoft.com/office/officeart/2005/8/layout/radial4"/>
    <dgm:cxn modelId="{4A306AB2-A32F-4139-96D7-05AB565B20C1}" type="presOf" srcId="{E715A9F8-DB1B-4FF9-86F0-9213D8736292}" destId="{17DC8DB5-2ABA-4D68-B402-2E8327DAF126}" srcOrd="0" destOrd="0" presId="urn:microsoft.com/office/officeart/2005/8/layout/radial4"/>
    <dgm:cxn modelId="{C3396685-4D61-4174-B29A-3F986FB5DD75}" type="presOf" srcId="{754E5543-CE7A-448A-8CD3-C3EBB99103A2}" destId="{C7179DFD-74F0-48DC-8303-F39F84B59E55}" srcOrd="0" destOrd="0" presId="urn:microsoft.com/office/officeart/2005/8/layout/radial4"/>
    <dgm:cxn modelId="{69EC656A-6F85-425B-9E4A-C63F7E8DA1E1}" srcId="{FBA150C4-A920-4165-BC9E-50E3FDE6623C}" destId="{4023B4BB-3467-4179-8380-55C70C6FB9EE}" srcOrd="0" destOrd="0" parTransId="{754E5543-CE7A-448A-8CD3-C3EBB99103A2}" sibTransId="{6E1AEC0F-D2CE-428E-8022-DEB96B07675D}"/>
    <dgm:cxn modelId="{57E1A190-6ED1-4E81-A999-7981FC10C8F4}" type="presOf" srcId="{7D5C1B86-9F52-479C-AE8C-36B5ABF8084C}" destId="{34B6A383-488A-4EF1-A96E-38EC0667E156}" srcOrd="0" destOrd="0" presId="urn:microsoft.com/office/officeart/2005/8/layout/radial4"/>
    <dgm:cxn modelId="{D9E64CF9-784E-45CE-AA5F-ACE93D7AA12D}" srcId="{D5A75ADB-5FAB-4F45-9AE5-3F1ED136C421}" destId="{FBA150C4-A920-4165-BC9E-50E3FDE6623C}" srcOrd="0" destOrd="0" parTransId="{7274B5F0-45C5-45C2-AB48-A555A6628284}" sibTransId="{0E1394F1-65B3-465E-9BE6-8E2955CAE05D}"/>
    <dgm:cxn modelId="{B85745F5-ED81-46C6-8E24-A6E943E330BF}" type="presOf" srcId="{D5A75ADB-5FAB-4F45-9AE5-3F1ED136C421}" destId="{007A1CCD-FA43-4F2B-8199-E03232258128}" srcOrd="0" destOrd="0" presId="urn:microsoft.com/office/officeart/2005/8/layout/radial4"/>
    <dgm:cxn modelId="{F2BB0F69-5A47-444D-932F-7746D1D9A554}" type="presOf" srcId="{EFDB9578-8322-458A-B8B3-907459004964}" destId="{F5A1A0ED-F1F2-4838-A280-3F25A05A321D}" srcOrd="0" destOrd="0" presId="urn:microsoft.com/office/officeart/2005/8/layout/radial4"/>
    <dgm:cxn modelId="{AB86EEDC-3247-4DDF-BA14-2D6E5647CCDD}" srcId="{FBA150C4-A920-4165-BC9E-50E3FDE6623C}" destId="{7D5C1B86-9F52-479C-AE8C-36B5ABF8084C}" srcOrd="2" destOrd="0" parTransId="{F7A09A8D-A280-46A4-B8BD-F3CA4C504861}" sibTransId="{5892A2F7-F71A-450C-B428-470EF62D1F31}"/>
    <dgm:cxn modelId="{B469ED0B-4E0F-44B5-9118-41C4E3DE53E4}" srcId="{FBA150C4-A920-4165-BC9E-50E3FDE6623C}" destId="{E715A9F8-DB1B-4FF9-86F0-9213D8736292}" srcOrd="1" destOrd="0" parTransId="{EFDB9578-8322-458A-B8B3-907459004964}" sibTransId="{06398121-790F-4BB1-8BA9-C422EFD01618}"/>
    <dgm:cxn modelId="{2FF655D6-CB2C-451A-8AE6-0998381B22DC}" type="presParOf" srcId="{007A1CCD-FA43-4F2B-8199-E03232258128}" destId="{0213E7C9-2826-4949-AC56-EDBF0020709B}" srcOrd="0" destOrd="0" presId="urn:microsoft.com/office/officeart/2005/8/layout/radial4"/>
    <dgm:cxn modelId="{6895CC98-86F2-4E70-9533-D1043ADBD546}" type="presParOf" srcId="{007A1CCD-FA43-4F2B-8199-E03232258128}" destId="{C7179DFD-74F0-48DC-8303-F39F84B59E55}" srcOrd="1" destOrd="0" presId="urn:microsoft.com/office/officeart/2005/8/layout/radial4"/>
    <dgm:cxn modelId="{98CF4C04-B120-4E44-8A14-438F259EFB3A}" type="presParOf" srcId="{007A1CCD-FA43-4F2B-8199-E03232258128}" destId="{E27CC631-6C71-4F3D-AF01-2D9891464140}" srcOrd="2" destOrd="0" presId="urn:microsoft.com/office/officeart/2005/8/layout/radial4"/>
    <dgm:cxn modelId="{D9ADF839-2FC9-47DD-8783-F338BCDE9357}" type="presParOf" srcId="{007A1CCD-FA43-4F2B-8199-E03232258128}" destId="{F5A1A0ED-F1F2-4838-A280-3F25A05A321D}" srcOrd="3" destOrd="0" presId="urn:microsoft.com/office/officeart/2005/8/layout/radial4"/>
    <dgm:cxn modelId="{911FE11C-57CD-4F4E-8215-8F747370DA4C}" type="presParOf" srcId="{007A1CCD-FA43-4F2B-8199-E03232258128}" destId="{17DC8DB5-2ABA-4D68-B402-2E8327DAF126}" srcOrd="4" destOrd="0" presId="urn:microsoft.com/office/officeart/2005/8/layout/radial4"/>
    <dgm:cxn modelId="{CA2BA379-FCEF-4BBF-8EB9-AC04D8418442}" type="presParOf" srcId="{007A1CCD-FA43-4F2B-8199-E03232258128}" destId="{5DA54D89-DC43-4E70-A28D-8C4C430EAE1E}" srcOrd="5" destOrd="0" presId="urn:microsoft.com/office/officeart/2005/8/layout/radial4"/>
    <dgm:cxn modelId="{4091D379-235F-4ABE-B30C-5A02D2107815}" type="presParOf" srcId="{007A1CCD-FA43-4F2B-8199-E03232258128}" destId="{34B6A383-488A-4EF1-A96E-38EC0667E15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3E7C9-2826-4949-AC56-EDBF0020709B}">
      <dsp:nvSpPr>
        <dsp:cNvPr id="0" name=""/>
        <dsp:cNvSpPr/>
      </dsp:nvSpPr>
      <dsp:spPr>
        <a:xfrm>
          <a:off x="2304250" y="2464044"/>
          <a:ext cx="3352437" cy="117985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ПОДДЕРЖКА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5203" y="2636829"/>
        <a:ext cx="2370531" cy="834281"/>
      </dsp:txXfrm>
    </dsp:sp>
    <dsp:sp modelId="{C7179DFD-74F0-48DC-8303-F39F84B59E55}">
      <dsp:nvSpPr>
        <dsp:cNvPr id="0" name=""/>
        <dsp:cNvSpPr/>
      </dsp:nvSpPr>
      <dsp:spPr>
        <a:xfrm rot="12667009">
          <a:off x="1379698" y="1836112"/>
          <a:ext cx="1714810" cy="382800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7CC631-6C71-4F3D-AF01-2D9891464140}">
      <dsp:nvSpPr>
        <dsp:cNvPr id="0" name=""/>
        <dsp:cNvSpPr/>
      </dsp:nvSpPr>
      <dsp:spPr>
        <a:xfrm>
          <a:off x="7" y="1383931"/>
          <a:ext cx="3262712" cy="50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ПСИХОЛОГИЧЕСКАЯ</a:t>
          </a:r>
          <a:endParaRPr lang="ru-RU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70" y="1398694"/>
        <a:ext cx="3233186" cy="474525"/>
      </dsp:txXfrm>
    </dsp:sp>
    <dsp:sp modelId="{F5A1A0ED-F1F2-4838-A280-3F25A05A321D}">
      <dsp:nvSpPr>
        <dsp:cNvPr id="0" name=""/>
        <dsp:cNvSpPr/>
      </dsp:nvSpPr>
      <dsp:spPr>
        <a:xfrm rot="16189360">
          <a:off x="3305975" y="1194715"/>
          <a:ext cx="1190983" cy="359854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DC8DB5-2ABA-4D68-B402-2E8327DAF126}">
      <dsp:nvSpPr>
        <dsp:cNvPr id="0" name=""/>
        <dsp:cNvSpPr/>
      </dsp:nvSpPr>
      <dsp:spPr>
        <a:xfrm>
          <a:off x="2257499" y="410698"/>
          <a:ext cx="3431137" cy="50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ИНФОРМАЦИОННАЯ</a:t>
          </a:r>
          <a:endParaRPr lang="ru-RU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2262" y="425461"/>
        <a:ext cx="3401611" cy="474525"/>
      </dsp:txXfrm>
    </dsp:sp>
    <dsp:sp modelId="{5DA54D89-DC43-4E70-A28D-8C4C430EAE1E}">
      <dsp:nvSpPr>
        <dsp:cNvPr id="0" name=""/>
        <dsp:cNvSpPr/>
      </dsp:nvSpPr>
      <dsp:spPr>
        <a:xfrm rot="19639637">
          <a:off x="5047340" y="1887171"/>
          <a:ext cx="1641932" cy="373002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B6A383-488A-4EF1-A96E-38EC0667E156}">
      <dsp:nvSpPr>
        <dsp:cNvPr id="0" name=""/>
        <dsp:cNvSpPr/>
      </dsp:nvSpPr>
      <dsp:spPr>
        <a:xfrm>
          <a:off x="4434012" y="1346806"/>
          <a:ext cx="3630883" cy="50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ОРГАНИЗАЦИОННАЯ</a:t>
          </a:r>
          <a:endParaRPr lang="ru-RU" sz="2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8775" y="1361569"/>
        <a:ext cx="3601357" cy="474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75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5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16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16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93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74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20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02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608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71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307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19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85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48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4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17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8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579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044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118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75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875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041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7896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99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286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258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354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506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729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968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72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765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253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5372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765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790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359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485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766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162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9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45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483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986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897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46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458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924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38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792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531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8599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8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5834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8825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882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5641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789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314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494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9281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786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698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801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2274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060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511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544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66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7808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7229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84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5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09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90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0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81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36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68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2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34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10" y="275068"/>
            <a:ext cx="8667618" cy="63222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215" y="404664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«Школа №67 имени 6-й Гвардейской </a:t>
            </a:r>
            <a:r>
              <a:rPr lang="ru-RU" sz="2000" b="1" dirty="0" err="1" smtClean="0">
                <a:solidFill>
                  <a:prstClr val="black"/>
                </a:solidFill>
              </a:rPr>
              <a:t>Сивашской</a:t>
            </a:r>
            <a:r>
              <a:rPr lang="ru-RU" sz="2000" b="1" dirty="0" smtClean="0">
                <a:solidFill>
                  <a:prstClr val="black"/>
                </a:solidFill>
              </a:rPr>
              <a:t> танковой бригады»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500174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ПРЕДПРОФИЛЬНОЙ ПОДГОТОВКИ В МБОУ «ШКОЛА №67»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Школа67\Downloads\20191030_131101.jpg"/>
          <p:cNvPicPr>
            <a:picLocks noChangeAspect="1" noChangeArrowheads="1"/>
          </p:cNvPicPr>
          <p:nvPr/>
        </p:nvPicPr>
        <p:blipFill>
          <a:blip r:embed="rId4" cstate="print"/>
          <a:srcRect t="13397"/>
          <a:stretch>
            <a:fillRect/>
          </a:stretch>
        </p:blipFill>
        <p:spPr bwMode="auto">
          <a:xfrm rot="10800000">
            <a:off x="1968982" y="2996952"/>
            <a:ext cx="5134758" cy="333513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xmlns="" val="41640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ПРОПЕДЕВТИЧЕСКИЙ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C:\Users\Школа67\Documents\фото 2019-2020\IMG-20200312-WA0059.jpg"/>
          <p:cNvPicPr>
            <a:picLocks noChangeAspect="1" noChangeArrowheads="1"/>
          </p:cNvPicPr>
          <p:nvPr/>
        </p:nvPicPr>
        <p:blipFill>
          <a:blip r:embed="rId3"/>
          <a:srcRect t="2837"/>
          <a:stretch>
            <a:fillRect/>
          </a:stretch>
        </p:blipFill>
        <p:spPr bwMode="auto">
          <a:xfrm>
            <a:off x="5000628" y="1357298"/>
            <a:ext cx="3357586" cy="2446752"/>
          </a:xfrm>
          <a:prstGeom prst="rect">
            <a:avLst/>
          </a:prstGeom>
          <a:noFill/>
        </p:spPr>
      </p:pic>
      <p:pic>
        <p:nvPicPr>
          <p:cNvPr id="5" name="Picture 10" descr="C:\Users\Школа67\Documents\фото 2019-2020\с телефона\IMG-20191018-WA0037.jpg"/>
          <p:cNvPicPr>
            <a:picLocks noChangeAspect="1" noChangeArrowheads="1"/>
          </p:cNvPicPr>
          <p:nvPr/>
        </p:nvPicPr>
        <p:blipFill>
          <a:blip r:embed="rId4"/>
          <a:srcRect t="2702"/>
          <a:stretch>
            <a:fillRect/>
          </a:stretch>
        </p:blipFill>
        <p:spPr bwMode="auto">
          <a:xfrm>
            <a:off x="5000628" y="3929066"/>
            <a:ext cx="3357586" cy="2572147"/>
          </a:xfrm>
          <a:prstGeom prst="rect">
            <a:avLst/>
          </a:prstGeom>
          <a:noFill/>
        </p:spPr>
      </p:pic>
      <p:pic>
        <p:nvPicPr>
          <p:cNvPr id="6" name="Picture 15" descr="C:\Users\Школа67\Documents\фото 2019-2020\профориентация\IMG-20190928-WA0013.jpg"/>
          <p:cNvPicPr>
            <a:picLocks noChangeAspect="1" noChangeArrowheads="1"/>
          </p:cNvPicPr>
          <p:nvPr/>
        </p:nvPicPr>
        <p:blipFill>
          <a:blip r:embed="rId5"/>
          <a:srcRect t="2727"/>
          <a:stretch>
            <a:fillRect/>
          </a:stretch>
        </p:blipFill>
        <p:spPr bwMode="auto">
          <a:xfrm>
            <a:off x="714348" y="1357298"/>
            <a:ext cx="3929090" cy="5095912"/>
          </a:xfrm>
          <a:prstGeom prst="rect">
            <a:avLst/>
          </a:prstGeom>
          <a:noFill/>
        </p:spPr>
      </p:pic>
      <p:sp>
        <p:nvSpPr>
          <p:cNvPr id="10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2643174" y="928670"/>
            <a:ext cx="3929090" cy="409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ЭКСКУРСИИ, ДНИ ОТКРЫТЫХ ДВЕРЕЙ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3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92974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236" y="1268760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178107"/>
            <a:ext cx="7498140" cy="859536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ОБУЧИТЬ СПОСОБАМ ПРИНЯТИЯ РЕШЕНИЙ О ВЫБОРЕ НАПРАВЛЕНИЙ БУДУЩЕГО ОБУЧЕНИЯ И ПРОФЕССИОНАЛЬНОЙ ДЕЯТЕЛЬНОСТИ;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894" y="3407365"/>
            <a:ext cx="7570148" cy="931544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ОКАЗАТЬ ПОМОЩЬ В ФОРМИРОВАНИИ ИНДИВИДУАЛЬНОГО ОБРАЗОВАТЕЛЬНОГО МАРШРУТА ОБУЧАЮЩИХСЯ;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653136"/>
            <a:ext cx="7570148" cy="1584176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ОБЕСПЕЧИТЬ ИНФОРМАЦИОННОЕ И ПСИХОЛОГО-ПЕДАГОГИЧЕСКОЕ СОПРОВОЖДЕНИЕ РАБОТЫ ПО ПРЕДПРОФИЛЬНОЙ ПОДГОТОВКЕ И ПРЕДПРОФЕССИОНАЛЬНОМУ САМООПРЕДЕЛЕНИЮ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2278788"/>
            <a:ext cx="500066" cy="500066"/>
          </a:xfrm>
          <a:prstGeom prst="rect">
            <a:avLst/>
          </a:prstGeom>
        </p:spPr>
      </p:pic>
      <p:pic>
        <p:nvPicPr>
          <p:cNvPr id="8" name="Рисунок 7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3610730"/>
            <a:ext cx="500066" cy="500066"/>
          </a:xfrm>
          <a:prstGeom prst="rect">
            <a:avLst/>
          </a:prstGeom>
        </p:spPr>
      </p:pic>
      <p:pic>
        <p:nvPicPr>
          <p:cNvPr id="9" name="Рисунок 8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36" y="5195191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1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92974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053" y="1100860"/>
            <a:ext cx="57599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СОДЕРЖАНИЕ: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6614" y="1747191"/>
            <a:ext cx="7498140" cy="673697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КОМПЛЕКТОВАНИЕ МОБИЛЬНЫХ ГРУПП ДЛЯ ИЗУЧЕНИЯ КУРСОВ ПО ВЫБОРУ;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6614" y="2530266"/>
            <a:ext cx="7570148" cy="610702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СОСТАВЛЕНИЕ ОПТИМАЛЬНОГО РАСПИСАНИЯ КУРСОВ ВНЕУРОЧНОЙ ДЕЯТЕЛЬНОСТИ ПО ВЫБОРУ;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74204" y="3392711"/>
            <a:ext cx="7570148" cy="936104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ПРОВЕДЕНИЕ ИНФОРМАЦИОННОЙ РАБОТЫ, ИНДИВИДУАЛЬНОГО КОНСУЛЬТИРОВАНИЯ ОБУЧАЮЩИХСЯ И ИХ РОДИТЕЛЕЙ ПО ВОПРОСАМ ПРОФЕССИОНАЛЬНОГО ВЫБОРА;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1834006"/>
            <a:ext cx="500066" cy="500066"/>
          </a:xfrm>
          <a:prstGeom prst="rect">
            <a:avLst/>
          </a:prstGeom>
        </p:spPr>
      </p:pic>
      <p:pic>
        <p:nvPicPr>
          <p:cNvPr id="8" name="Рисунок 7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3532539"/>
            <a:ext cx="500066" cy="500066"/>
          </a:xfrm>
          <a:prstGeom prst="rect">
            <a:avLst/>
          </a:prstGeom>
        </p:spPr>
      </p:pic>
      <p:pic>
        <p:nvPicPr>
          <p:cNvPr id="9" name="Рисунок 8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36" y="5195191"/>
            <a:ext cx="500066" cy="50006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174204" y="4494279"/>
            <a:ext cx="7570148" cy="465772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ФОРМИРОВАНИЕ «ПОРТФОЛИО ДОСТИЖЕНИЙ» ДЕВЯТИКЛАССНИКОВ ;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5886" y="5195191"/>
            <a:ext cx="7570148" cy="465772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ПРОВЕДЕНИЕ ПРЕДМЕТНЫХ И ОРИЕНТАЦИОННЫХ КУРСОВ ПО ВЫБОРУ;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4204" y="5947926"/>
            <a:ext cx="7570148" cy="465772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РЕАЛИЗАЦИЯ И УЧАСТИЕ В ШКОЛЬНЫХ ПРОЕКТАХ, АКЦИЯХ;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4459985"/>
            <a:ext cx="500066" cy="500066"/>
          </a:xfrm>
          <a:prstGeom prst="rect">
            <a:avLst/>
          </a:prstGeom>
        </p:spPr>
      </p:pic>
      <p:pic>
        <p:nvPicPr>
          <p:cNvPr id="14" name="Рисунок 13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5913632"/>
            <a:ext cx="500066" cy="500066"/>
          </a:xfrm>
          <a:prstGeom prst="rect">
            <a:avLst/>
          </a:prstGeom>
        </p:spPr>
      </p:pic>
      <p:pic>
        <p:nvPicPr>
          <p:cNvPr id="15" name="Рисунок 14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2530266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3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Школа67\Documents\фото 2019-2020\20191008_1832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71942"/>
            <a:ext cx="2952770" cy="2214578"/>
          </a:xfrm>
          <a:prstGeom prst="rect">
            <a:avLst/>
          </a:prstGeom>
          <a:noFill/>
        </p:spPr>
      </p:pic>
      <p:pic>
        <p:nvPicPr>
          <p:cNvPr id="9" name="Picture 7" descr="C:\Users\Школа67\Documents\фото 2019-2020\с телефона\20200217_102019.jpg"/>
          <p:cNvPicPr>
            <a:picLocks noChangeAspect="1" noChangeArrowheads="1"/>
          </p:cNvPicPr>
          <p:nvPr/>
        </p:nvPicPr>
        <p:blipFill>
          <a:blip r:embed="rId4" cstate="print"/>
          <a:srcRect l="31811"/>
          <a:stretch>
            <a:fillRect/>
          </a:stretch>
        </p:blipFill>
        <p:spPr bwMode="auto">
          <a:xfrm rot="5400000">
            <a:off x="4241640" y="2187724"/>
            <a:ext cx="4589810" cy="3786215"/>
          </a:xfrm>
          <a:prstGeom prst="rect">
            <a:avLst/>
          </a:prstGeom>
          <a:noFill/>
        </p:spPr>
      </p:pic>
      <p:pic>
        <p:nvPicPr>
          <p:cNvPr id="15" name="Picture 14" descr="C:\Users\Школа67\Documents\фото 2019-2020\с телефона\IMG-20200208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643050"/>
            <a:ext cx="2952771" cy="2214578"/>
          </a:xfrm>
          <a:prstGeom prst="rect">
            <a:avLst/>
          </a:prstGeom>
          <a:noFill/>
        </p:spPr>
      </p:pic>
      <p:sp>
        <p:nvSpPr>
          <p:cNvPr id="11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642910" y="928670"/>
            <a:ext cx="800105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ВСТРЕЧИ С ПРЕДСТАВИТЕЛЯМИ УЧЕБНЫХ ЗАВЕДЕНИЙ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ОБУЧАЮЩИХСЯ И ИХ РОДИТЕЛЕЙ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9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C:\Users\Школа67\Documents\фото 2019-2020\с телефона\20191126_132430.jpg"/>
          <p:cNvPicPr>
            <a:picLocks noChangeAspect="1" noChangeArrowheads="1"/>
          </p:cNvPicPr>
          <p:nvPr/>
        </p:nvPicPr>
        <p:blipFill>
          <a:blip r:embed="rId3" cstate="print"/>
          <a:srcRect l="9375" r="46635"/>
          <a:stretch>
            <a:fillRect/>
          </a:stretch>
        </p:blipFill>
        <p:spPr bwMode="auto">
          <a:xfrm rot="5400000">
            <a:off x="1566107" y="1005605"/>
            <a:ext cx="2011257" cy="3429024"/>
          </a:xfrm>
          <a:prstGeom prst="rect">
            <a:avLst/>
          </a:prstGeom>
          <a:noFill/>
        </p:spPr>
      </p:pic>
      <p:pic>
        <p:nvPicPr>
          <p:cNvPr id="13" name="Picture 13" descr="C:\Users\Школа67\Documents\фото 2019-2020\с телефона\IMG-20200120-WA0002.jpg"/>
          <p:cNvPicPr>
            <a:picLocks noChangeAspect="1" noChangeArrowheads="1"/>
          </p:cNvPicPr>
          <p:nvPr/>
        </p:nvPicPr>
        <p:blipFill>
          <a:blip r:embed="rId4"/>
          <a:srcRect t="10811"/>
          <a:stretch>
            <a:fillRect/>
          </a:stretch>
        </p:blipFill>
        <p:spPr bwMode="auto">
          <a:xfrm>
            <a:off x="4732736" y="1714488"/>
            <a:ext cx="3964809" cy="4714908"/>
          </a:xfrm>
          <a:prstGeom prst="rect">
            <a:avLst/>
          </a:prstGeom>
          <a:noFill/>
        </p:spPr>
      </p:pic>
      <p:pic>
        <p:nvPicPr>
          <p:cNvPr id="17" name="Picture 12" descr="C:\Users\Школа67\Documents\фото 2019-2020\с телефона\IMG-20191210-WA0014.jpg"/>
          <p:cNvPicPr>
            <a:picLocks noChangeAspect="1" noChangeArrowheads="1"/>
          </p:cNvPicPr>
          <p:nvPr/>
        </p:nvPicPr>
        <p:blipFill>
          <a:blip r:embed="rId5"/>
          <a:srcRect b="5263"/>
          <a:stretch>
            <a:fillRect/>
          </a:stretch>
        </p:blipFill>
        <p:spPr bwMode="auto">
          <a:xfrm>
            <a:off x="714348" y="3786190"/>
            <a:ext cx="3619524" cy="2571768"/>
          </a:xfrm>
          <a:prstGeom prst="rect">
            <a:avLst/>
          </a:prstGeom>
          <a:noFill/>
        </p:spPr>
      </p:pic>
      <p:sp>
        <p:nvSpPr>
          <p:cNvPr id="18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3143240" y="1071546"/>
            <a:ext cx="2743200" cy="3381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ДЕЛОВЫЕ ИГРЫ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9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92974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D8sjmJFkr38.jpg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1000108"/>
            <a:ext cx="4214842" cy="280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Содержимое 3" descr="BM8AoXO_egc.jpg">
            <a:extLst>
              <a:ext uri="{FF2B5EF4-FFF2-40B4-BE49-F238E27FC236}"/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4071934" y="3429000"/>
            <a:ext cx="4389433" cy="291751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990600" y="4267200"/>
            <a:ext cx="2819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«ШКОЛА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ЮНОГО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ИСТОРИКА»</a:t>
            </a:r>
          </a:p>
        </p:txBody>
      </p:sp>
      <p:sp>
        <p:nvSpPr>
          <p:cNvPr id="18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5286380" y="1643050"/>
            <a:ext cx="274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ПРОЕКТНАЯ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СМЕНА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41579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857224" y="1071546"/>
            <a:ext cx="7561263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КОНФЕРЕНЦИЯ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«ВЕЛИКАЯ ОТЕЧЕСТВЕННАЯ ВОЙНА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В МЕМОРИАЛЬНОМ ПРОСТРАНСТВЕ ДОНСКОГО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КРАЯ,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2018-2019</a:t>
            </a: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Г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.                        2019-2020</a:t>
            </a: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Г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.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9" name="Содержимое 3" descr="Изображение выглядит как внутренний, стоит, мужчина, женщина&#10;&#10;Автоматически созданное описание"/>
          <p:cNvPicPr>
            <a:picLocks noGrp="1" noChangeAspect="1"/>
          </p:cNvPicPr>
          <p:nvPr>
            <p:ph/>
          </p:nvPr>
        </p:nvPicPr>
        <p:blipFill>
          <a:blip r:embed="rId3"/>
          <a:srcRect b="6932"/>
          <a:stretch>
            <a:fillRect/>
          </a:stretch>
        </p:blipFill>
        <p:spPr>
          <a:xfrm>
            <a:off x="1000100" y="2500306"/>
            <a:ext cx="3223448" cy="4000528"/>
          </a:xfrm>
        </p:spPr>
      </p:pic>
      <p:pic>
        <p:nvPicPr>
          <p:cNvPr id="10" name="Содержимое 6" descr="IMG-20200215-WA0028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500306"/>
            <a:ext cx="3000396" cy="400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9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CDAF4E-79C1-4475-BED7-84C756C85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01"/>
          <a:stretch/>
        </p:blipFill>
        <p:spPr>
          <a:xfrm>
            <a:off x="1142976" y="1785926"/>
            <a:ext cx="6696743" cy="46207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728" y="285728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2000232" y="1142984"/>
            <a:ext cx="5143536" cy="409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УЧАСТИЕ В ДИМИТРОВСКИХ ЧТЕНИЯХ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285784" y="1643050"/>
            <a:ext cx="9644130" cy="2500330"/>
            <a:chOff x="-285784" y="1643050"/>
            <a:chExt cx="9644130" cy="2500330"/>
          </a:xfrm>
        </p:grpSpPr>
        <p:pic>
          <p:nvPicPr>
            <p:cNvPr id="9" name="Рисунок 8" descr="00010912-800x600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6979" b="36979"/>
            <a:stretch>
              <a:fillRect/>
            </a:stretch>
          </p:blipFill>
          <p:spPr>
            <a:xfrm>
              <a:off x="-285784" y="1643050"/>
              <a:ext cx="9644130" cy="2500330"/>
            </a:xfrm>
            <a:prstGeom prst="rect">
              <a:avLst/>
            </a:prstGeom>
          </p:spPr>
        </p:pic>
        <p:pic>
          <p:nvPicPr>
            <p:cNvPr id="4" name="Рисунок 3" descr="Order_of_the_Patriotic_War_(2nd_class).sv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24" y="1714488"/>
              <a:ext cx="1714512" cy="1785950"/>
            </a:xfrm>
            <a:prstGeom prst="rect">
              <a:avLst/>
            </a:prstGeom>
          </p:spPr>
        </p:pic>
        <p:pic>
          <p:nvPicPr>
            <p:cNvPr id="6" name="Рисунок 5" descr="lenin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2"/>
                </a:clrFrom>
                <a:clrTo>
                  <a:srgbClr val="FEFE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2264" y="1857364"/>
              <a:ext cx="1517848" cy="1601329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3571868" y="1714488"/>
              <a:ext cx="1928794" cy="2214578"/>
              <a:chOff x="3071802" y="2643206"/>
              <a:chExt cx="3143272" cy="3714776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214678" y="2714644"/>
                <a:ext cx="2857520" cy="32147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6" name="Picture 2" descr="http://simvolstore.ru/images/product_images/popup_images/2575_0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750" t="5000" r="21249" b="8333"/>
              <a:stretch>
                <a:fillRect/>
              </a:stretch>
            </p:blipFill>
            <p:spPr bwMode="auto">
              <a:xfrm>
                <a:off x="3071802" y="2643206"/>
                <a:ext cx="3143272" cy="37147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643042" y="714356"/>
            <a:ext cx="564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проект </a:t>
            </a:r>
            <a:endParaRPr lang="ru-RU" sz="3600" b="1" dirty="0" smtClean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00100" y="4071942"/>
            <a:ext cx="71483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Ростов-на-Дону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воинской славы</a:t>
            </a:r>
            <a:endParaRPr lang="ru-RU" sz="5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8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703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Образовательный проект «Ростов-на-Дону - город воинской славы»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3174" y="714356"/>
            <a:ext cx="4157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ПРОЕКТА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28926" y="1357298"/>
            <a:ext cx="5918467" cy="1357322"/>
            <a:chOff x="2832078" y="143701"/>
            <a:chExt cx="5346963" cy="11324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Прямоугольник с двумя скругленными соседними углами 19"/>
            <p:cNvSpPr/>
            <p:nvPr/>
          </p:nvSpPr>
          <p:spPr>
            <a:xfrm rot="5400000">
              <a:off x="4939341" y="-1963562"/>
              <a:ext cx="1132438" cy="5346963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832079" y="198981"/>
              <a:ext cx="5291682" cy="1021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 smtClean="0">
                  <a:solidFill>
                    <a:schemeClr val="tx1"/>
                  </a:solidFill>
                </a:rPr>
                <a:t>МАКСИМАЛЬНОЕ ИСПОЛЬЗОВАНИЕ ВОЗМОЖНОСТЕЙ ШКОЛЬНОГО МУЗЕЯ КАК РЕСУРСА ГРАЖДАНСКО-ПАТРИОТИЧЕСКОГО И ДУХОВНО-НРАВСТВЕННОГО ВОСПИТАНИЯ ШКОЛЬНИКОВ</a:t>
              </a:r>
              <a:endParaRPr lang="ru-RU" b="1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28596" y="1285860"/>
            <a:ext cx="2214578" cy="1415547"/>
            <a:chOff x="175587" y="2144"/>
            <a:chExt cx="2656491" cy="14155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75587" y="2144"/>
              <a:ext cx="2656491" cy="141554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6"/>
            <p:cNvSpPr/>
            <p:nvPr/>
          </p:nvSpPr>
          <p:spPr>
            <a:xfrm>
              <a:off x="244688" y="71245"/>
              <a:ext cx="2518289" cy="12773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ШКОЛЬНЫЙ МУЗЕЙ</a:t>
              </a:r>
              <a:endParaRPr lang="ru-RU" b="1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57488" y="2857496"/>
            <a:ext cx="6000792" cy="1714512"/>
            <a:chOff x="2665977" y="1630025"/>
            <a:chExt cx="5513064" cy="11324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4856290" y="-560288"/>
              <a:ext cx="1132438" cy="5513064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-5370241"/>
                <a:satOff val="24126"/>
                <a:lumOff val="1658"/>
                <a:alphaOff val="0"/>
              </a:schemeClr>
            </a:lnRef>
            <a:fillRef idx="1">
              <a:schemeClr val="accent5">
                <a:tint val="40000"/>
                <a:alpha val="90000"/>
                <a:hueOff val="-5370241"/>
                <a:satOff val="24126"/>
                <a:lumOff val="1658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5370241"/>
                <a:satOff val="24126"/>
                <a:lumOff val="165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665977" y="1724396"/>
              <a:ext cx="5447432" cy="1021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 smtClean="0"/>
                <a:t>ОБЪЕДИНЕНИЕ УСИЛИЙ ШКОЛЫ С ОБЩЕСТВЕННЫМИ ОБЪЕДИНЕНИЯМИ, МЕСТНЫМИ СООБЩЕСТВАМИ И БИБЛИОТЕКАМИ, ОКАЗЫВАЮЩИМИ АКТИВНОЕ ВЛИЯНИЕ НА ВОСПИТАНИЕ,  ОБРАЗОВАНИЕ,  ДУХОВНОЕ  И  ГРАЖДАНСКО-ПАТРИОТИЧЕСКОЕ  РАЗВИТИЕ  ПОДРАСТАЮЩЕГО ПОКОЛЕНИЯ</a:t>
              </a:r>
              <a:endParaRPr lang="ru-RU" b="1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28596" y="3071810"/>
            <a:ext cx="2286016" cy="1415547"/>
            <a:chOff x="175587" y="1488470"/>
            <a:chExt cx="2656491" cy="14155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5587" y="1488470"/>
              <a:ext cx="2656491" cy="141554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10"/>
            <p:cNvSpPr/>
            <p:nvPr/>
          </p:nvSpPr>
          <p:spPr>
            <a:xfrm>
              <a:off x="244688" y="1557571"/>
              <a:ext cx="2518289" cy="12773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СОЦИО-КУЛЬТУРНЫЙ ВЕКТОР</a:t>
              </a:r>
              <a:endParaRPr lang="ru-RU" b="1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57488" y="4714884"/>
            <a:ext cx="5929354" cy="1785950"/>
            <a:chOff x="2832078" y="3116350"/>
            <a:chExt cx="5346963" cy="113243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5400000">
              <a:off x="4939341" y="1009087"/>
              <a:ext cx="1132438" cy="5346963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2832079" y="3171631"/>
              <a:ext cx="5291682" cy="1021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 smtClean="0"/>
                <a:t>ИНИЦИАТИВЫ, НАПРАВЛЕННЫЕ НА РАЗВИТИЕ ДОБРОВОЛЬЧЕСКОЙ  ДЕЯТЕЛЬНОСТИ  ШКОЛЬНИКОВ  ПО  ОКАЗАНИЮ  ПОМОЩИ И ПОДДЕРЖКЕ ВЕТЕРАНАМВЕЛИКОЙ  ОТЕЧЕСТВЕННОЙ  ВОЙНЫ И ИХ СЕМЬЯМ, ТРУЖЕНИКАМ  ТЫЛА, СОХРАНЕНИЕ  ПАМЯТИ  О  СОБЫТИЯХ ВОВ</a:t>
              </a:r>
              <a:endParaRPr lang="ru-RU" b="1" kern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28596" y="4929198"/>
            <a:ext cx="2286016" cy="1415547"/>
            <a:chOff x="175587" y="2974795"/>
            <a:chExt cx="2656491" cy="14155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5587" y="2974795"/>
              <a:ext cx="2656491" cy="141554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14"/>
            <p:cNvSpPr/>
            <p:nvPr/>
          </p:nvSpPr>
          <p:spPr>
            <a:xfrm>
              <a:off x="244688" y="3043896"/>
              <a:ext cx="2518289" cy="12773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ДОБРОЕ СЕРДЦЕ</a:t>
              </a:r>
              <a:endParaRPr lang="ru-RU" b="1" kern="12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2643174" y="1142984"/>
            <a:ext cx="40005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86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935" y="476672"/>
            <a:ext cx="4564458" cy="1143008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НОВЫЕ ТРЕБОВАНИЯ К ОРГАНИЗАЦИИ ПРОЦЕССА ОБУЧЕНИЯ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00239" y="3356992"/>
            <a:ext cx="4614021" cy="1368152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ВЫСОКАЯ ВАРИАТИВНОСТЬ ОБРАЗОВАТЕЛЬНЫХ ЗАПРОСОВ СТАРШЕКЛАССНИКОВ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1818645"/>
            <a:ext cx="4596150" cy="1368152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РАННЕЕ ВЫЯВЛЕНИЕ ОБРАЗОВАТЕЛЬНОЙ ОБЛАСТИ, УСПЕШНОЙ ДЛЯ ОБУЧАЮЩЕГОСЯ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3000" y="5301208"/>
            <a:ext cx="7671465" cy="1143008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ОБУЧЕНИЕ ИНДИВИДУАЛИЗИРОВАННОЕ, ФУНКЦИОНАЛЬНО ЭФФЕКТИВНОЕ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15616" y="1732252"/>
            <a:ext cx="216024" cy="34249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886955" y="3253540"/>
            <a:ext cx="216024" cy="190365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58732" y="4787779"/>
            <a:ext cx="216024" cy="40467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92974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ЗАКЛЮЧИТЕЛЬНЫЙ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236" y="1268760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178106"/>
            <a:ext cx="7498140" cy="1106877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СОБРАТЬ И ОБРАБОТАТЬ ИНФОРМАЦИЮ, КОТОРАЯ МОЖЕТ ОБЕСПЕЧИТЬ ОПТИМАЛЬНЫЙ ВЫБОР ОБУЧАЮЩИМИСЯ ПРОФИЛЯ ДАЛЬНЕЙШЕГО ОБУЧЕНИЯ;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894" y="3610730"/>
            <a:ext cx="7570148" cy="931544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ПРЕДОСТАВИТЬ ОБУЧАЮЩИМСЯ ПОЛНУЮ ИНФОРМАЦИЮ О ПЕРСПЕКТИВЕ ВЫБРАННОГО ИМИ ПРОФИЛЯ ОБУЧЕНИЯ;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5013176"/>
            <a:ext cx="7570148" cy="1224136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СФОРМИРОВАТЬ УЧЕБНЫЙ ПЛАН ПРОФИЛЬНОГО ОБУЧЕНИЯ НА ОСНОВЕ ИНДИВИДУАЛЬНЫХ УЧЕБНЫХ ПЛАНОВ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2278788"/>
            <a:ext cx="500066" cy="500066"/>
          </a:xfrm>
          <a:prstGeom prst="rect">
            <a:avLst/>
          </a:prstGeom>
        </p:spPr>
      </p:pic>
      <p:pic>
        <p:nvPicPr>
          <p:cNvPr id="8" name="Рисунок 7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3610730"/>
            <a:ext cx="500066" cy="500066"/>
          </a:xfrm>
          <a:prstGeom prst="rect">
            <a:avLst/>
          </a:prstGeom>
        </p:spPr>
      </p:pic>
      <p:pic>
        <p:nvPicPr>
          <p:cNvPr id="9" name="Рисунок 8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36" y="5195191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7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92974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ЗАКЛЮЧИТЕЛЬНЫЙ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053" y="1100860"/>
            <a:ext cx="57599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СОДЕРЖАНИЕ: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6384" y="1834006"/>
            <a:ext cx="7498140" cy="673697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АНАЛИЗ ЭФФЕКТИВНОСТИ ПРОВЕДЕННОЙ ПРЕДПРОФИЛЬНОЙ ПОДГОТОВКИ;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6384" y="2780299"/>
            <a:ext cx="7570148" cy="754718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ОЗНАКОМЛЕНИЕ ДЕВЯТИКЛАССНИКОВ С ПРОГРАММАМИ ПРОФИЛЬНОГО ОБУЧЕНИЯ;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6614" y="3782572"/>
            <a:ext cx="7570148" cy="936104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ОЗНАКОМЛЕНИЕ С ПЕРСПЕКТИВАМИ ПРОФЕССИОНАЛЬНОГО ОБУЧЕНИЯ И ТРУДОУСТРОЙСТВА;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1834006"/>
            <a:ext cx="500066" cy="500066"/>
          </a:xfrm>
          <a:prstGeom prst="rect">
            <a:avLst/>
          </a:prstGeom>
        </p:spPr>
      </p:pic>
      <p:pic>
        <p:nvPicPr>
          <p:cNvPr id="8" name="Рисунок 7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754" y="3996902"/>
            <a:ext cx="500066" cy="500066"/>
          </a:xfrm>
          <a:prstGeom prst="rect">
            <a:avLst/>
          </a:prstGeom>
        </p:spPr>
      </p:pic>
      <p:pic>
        <p:nvPicPr>
          <p:cNvPr id="9" name="Рисунок 8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5842978"/>
            <a:ext cx="500066" cy="50006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091468" y="4938600"/>
            <a:ext cx="7570148" cy="734922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СБОР И АНАЛИТИЧЕСКАЯ ОБРАБОТКА ИНФОРМАЦИИ ПО ВЫБОРУ ОБУЧАЮЩИМИСЯ ПРОФИЛЯ ОБУЧЕНИЯ;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91468" y="5877272"/>
            <a:ext cx="7570148" cy="465772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КОМПЛЕКТОВАНИЕ ПРОФИЛЬНЫХ КЛАССОВ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3" y="5056028"/>
            <a:ext cx="500066" cy="500066"/>
          </a:xfrm>
          <a:prstGeom prst="rect">
            <a:avLst/>
          </a:prstGeom>
        </p:spPr>
      </p:pic>
      <p:pic>
        <p:nvPicPr>
          <p:cNvPr id="15" name="Рисунок 14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398" y="2907625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2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92974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РЕЗУЛЬТАТИВНОСТЬ РАБОТЫ ПРЕДПРОФИЛЬНЫХ КЛАССОВ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7764673"/>
              </p:ext>
            </p:extLst>
          </p:nvPr>
        </p:nvGraphicFramePr>
        <p:xfrm>
          <a:off x="562432" y="2132856"/>
          <a:ext cx="8042016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312"/>
                <a:gridCol w="2315696"/>
                <a:gridCol w="2010504"/>
                <a:gridCol w="201050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УЧЕБНЫЙ</a:t>
                      </a:r>
                      <a:r>
                        <a:rPr lang="ru-RU" b="1" baseline="0" dirty="0" smtClean="0"/>
                        <a:t> ГОД</a:t>
                      </a:r>
                      <a:endParaRPr lang="ru-RU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 ВЫПУСКНИКОВ ПРЕДПРОФИЛЬНЫХ КЛАССОВ (9 КЛАСС)</a:t>
                      </a:r>
                      <a:endParaRPr lang="ru-RU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 ВЫПУСКНИКОВ ПРЕДПРОФИЛЬНЫХ КЛАССОВ, ПРОДОЛЖЕВШИХ ОБУЧЕНИЕ ПО ПРОФИЛЮ</a:t>
                      </a:r>
                      <a:endParaRPr lang="ru-RU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 10 КЛАССЕ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 УЧРЕЖДЕНИЯХ НПО, СПО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2018-2019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32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2019-2020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36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0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92974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ЗАКЛЮЧИТЕЛЬНЫЙ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5" descr="C:\Users\Школа67\Documents\фото 2019-2020\с телефона\20190920_1257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6961"/>
          <a:stretch>
            <a:fillRect/>
          </a:stretch>
        </p:blipFill>
        <p:spPr bwMode="auto">
          <a:xfrm rot="10800000">
            <a:off x="4588040" y="1142984"/>
            <a:ext cx="4129406" cy="2571768"/>
          </a:xfrm>
          <a:prstGeom prst="rect">
            <a:avLst/>
          </a:prstGeom>
          <a:noFill/>
        </p:spPr>
      </p:pic>
      <p:pic>
        <p:nvPicPr>
          <p:cNvPr id="22529" name="Picture 1" descr="C:\Users\Школа67\Desktop\f3938e56-e8f2-4f76-ae92-38e460f15c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42985"/>
            <a:ext cx="3857651" cy="2570764"/>
          </a:xfrm>
          <a:prstGeom prst="rect">
            <a:avLst/>
          </a:prstGeom>
          <a:noFill/>
        </p:spPr>
      </p:pic>
      <p:pic>
        <p:nvPicPr>
          <p:cNvPr id="22530" name="Picture 2" descr="C:\Users\Школа67\Desktop\806f2252-ccb9-4518-8bf7-7df23d832e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857628"/>
            <a:ext cx="4357686" cy="2451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66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20188"/>
            <a:ext cx="73448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АНКЕТИРОВАНИЕ РОДИТЕЛЕЙ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647565489"/>
              </p:ext>
            </p:extLst>
          </p:nvPr>
        </p:nvGraphicFramePr>
        <p:xfrm>
          <a:off x="683568" y="1268760"/>
          <a:ext cx="784887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398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92974"/>
            <a:ext cx="720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СОТРУДНИЧЕСТВО С ВУЗАМИ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4179"/>
            <a:ext cx="1715269" cy="253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7" t="8716" r="24996" b="20715"/>
          <a:stretch/>
        </p:blipFill>
        <p:spPr bwMode="auto">
          <a:xfrm>
            <a:off x="323528" y="3767449"/>
            <a:ext cx="2665503" cy="24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933" y="1459139"/>
            <a:ext cx="2309063" cy="218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25"/>
          <a:stretch/>
        </p:blipFill>
        <p:spPr bwMode="auto">
          <a:xfrm>
            <a:off x="4572000" y="3666593"/>
            <a:ext cx="2485362" cy="267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615556"/>
            <a:ext cx="1872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ДОГОВОР ОТ 30.08.2017 №ПП-2-62ОП-17/8472, ОКОНЧАНИЕ ДОГОВОРА 31.08.2022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17598" y="4197774"/>
            <a:ext cx="1872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ДОГОВОР ОТ 05.02.2019 №НЗ-2-61ЗП-19/0387, ОКОНЧАНИЕ ДОГОВОРА 05.02.2024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1615556"/>
            <a:ext cx="1872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ДОГОВОР ОТ 17.12.2018 №ПП-2-62ОП-17/8472, ОКОНЧАНИЕ ДОГОВОРА 17.12.2023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4165959"/>
            <a:ext cx="1872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ДОГОВОР ОТ 25.09.2019 №25/09/19-108, БЕССРОЧНЫЙ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1933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кола67\Desktop\S135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71942"/>
            <a:ext cx="3714776" cy="2089560"/>
          </a:xfrm>
          <a:prstGeom prst="rect">
            <a:avLst/>
          </a:prstGeom>
          <a:noFill/>
        </p:spPr>
      </p:pic>
      <p:pic>
        <p:nvPicPr>
          <p:cNvPr id="7" name="Picture 12" descr="C:\Users\Школа67\Desktop\P1050246.JPG"/>
          <p:cNvPicPr>
            <a:picLocks noChangeAspect="1" noChangeArrowheads="1"/>
          </p:cNvPicPr>
          <p:nvPr/>
        </p:nvPicPr>
        <p:blipFill>
          <a:blip r:embed="rId4" cstate="print"/>
          <a:srcRect t="26201"/>
          <a:stretch>
            <a:fillRect/>
          </a:stretch>
        </p:blipFill>
        <p:spPr bwMode="auto">
          <a:xfrm>
            <a:off x="928662" y="1928802"/>
            <a:ext cx="3643338" cy="20165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86439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АПРОБАЦИЯ ИННОВАЦИОННЫХ ТЕХНОЛОГИЙ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3" descr="C:\Users\Школа67\Documents\фото 2019-2020\с телефона\20200118_123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07718" y="2464587"/>
            <a:ext cx="4286279" cy="3214710"/>
          </a:xfrm>
          <a:prstGeom prst="rect">
            <a:avLst/>
          </a:prstGeom>
          <a:noFill/>
        </p:spPr>
      </p:pic>
      <p:sp>
        <p:nvSpPr>
          <p:cNvPr id="11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428596" y="1357298"/>
            <a:ext cx="8215370" cy="5524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Педсоветы и методические семинары с использованием современных технологий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5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6439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КУЛЬТУРНО-ОБРАЗОВАТЕЛЬНОЙ СРЕДЫ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6E2A3D-EAB4-4834-89FE-82A01FA43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00" r="16387"/>
          <a:stretch/>
        </p:blipFill>
        <p:spPr>
          <a:xfrm>
            <a:off x="357158" y="2071678"/>
            <a:ext cx="3197311" cy="43712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E7A8EB-7031-450C-A4B3-854B91F09B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86" t="19592" r="19086" b="10014"/>
          <a:stretch/>
        </p:blipFill>
        <p:spPr>
          <a:xfrm>
            <a:off x="3714744" y="2143116"/>
            <a:ext cx="5148064" cy="4394196"/>
          </a:xfrm>
          <a:prstGeom prst="rect">
            <a:avLst/>
          </a:prstGeom>
        </p:spPr>
      </p:pic>
      <p:sp>
        <p:nvSpPr>
          <p:cNvPr id="8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428596" y="1571612"/>
            <a:ext cx="8215370" cy="3381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УРОК-СЕМИНАР ПРОФ.В.В.ШОГАНА ДЛЯ УЧИТЕЛЕЙ ИСТОРИИ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1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6439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КУЛЬТУРНО-ОБРАЗОВАТЕЛЬНОЙ СРЕДЫ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428596" y="1571612"/>
            <a:ext cx="8215370" cy="3381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УЧАСТИЕ В МЕЖДУНАРОДНЫХ И ВСЕРОССИЙСКИХ СЕМИНАРАХ-ПРАКТИКУМАХ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7" name="Рисунок 6" descr="9bGY7TRi1F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3010" y="2143116"/>
            <a:ext cx="6282524" cy="41883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8351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29190" y="1357298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VII</a:t>
            </a:r>
            <a:r>
              <a:rPr lang="ru-RU" b="1" dirty="0" smtClean="0">
                <a:solidFill>
                  <a:prstClr val="black"/>
                </a:solidFill>
              </a:rPr>
              <a:t> Всероссийская научно-практическая конференция «Личность в культуре и образовании: психологическое сопровождение, развитие, социализация», 2019г.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7715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ДИССИМИНАЦИЯ ОПЫТА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MG-20191217-WA0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3857652" cy="2893239"/>
          </a:xfrm>
          <a:prstGeom prst="rect">
            <a:avLst/>
          </a:prstGeom>
        </p:spPr>
      </p:pic>
      <p:pic>
        <p:nvPicPr>
          <p:cNvPr id="8" name="Picture 3" descr="C:\Users\Школа67\Desktop\IMG-20200312-WA002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contrast="20000"/>
          </a:blip>
          <a:srcRect l="14223" t="11996" r="12118" b="9084"/>
          <a:stretch>
            <a:fillRect/>
          </a:stretch>
        </p:blipFill>
        <p:spPr bwMode="auto">
          <a:xfrm>
            <a:off x="4071934" y="3429000"/>
            <a:ext cx="1293028" cy="1847183"/>
          </a:xfrm>
          <a:prstGeom prst="rect">
            <a:avLst/>
          </a:prstGeom>
          <a:noFill/>
        </p:spPr>
      </p:pic>
      <p:pic>
        <p:nvPicPr>
          <p:cNvPr id="9" name="Picture 4" descr="C:\Users\Школа67\Desktop\20200312_173040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11753" t="5296" r="17757" b="4735"/>
          <a:stretch>
            <a:fillRect/>
          </a:stretch>
        </p:blipFill>
        <p:spPr bwMode="auto">
          <a:xfrm rot="5400000">
            <a:off x="5224705" y="3919303"/>
            <a:ext cx="1956957" cy="1404979"/>
          </a:xfrm>
          <a:prstGeom prst="rect">
            <a:avLst/>
          </a:prstGeom>
          <a:noFill/>
        </p:spPr>
      </p:pic>
      <p:pic>
        <p:nvPicPr>
          <p:cNvPr id="10" name="Picture 5" descr="C:\Users\Школа67\Desktop\IMG-20200312-WA0028.jpg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 t="12118" r="6343" b="5805"/>
          <a:stretch>
            <a:fillRect/>
          </a:stretch>
        </p:blipFill>
        <p:spPr bwMode="auto">
          <a:xfrm rot="5400000">
            <a:off x="1357289" y="3500439"/>
            <a:ext cx="2000266" cy="3143273"/>
          </a:xfrm>
          <a:prstGeom prst="rect">
            <a:avLst/>
          </a:prstGeom>
          <a:noFill/>
        </p:spPr>
      </p:pic>
      <p:pic>
        <p:nvPicPr>
          <p:cNvPr id="12" name="Picture 2" descr="C:\Users\adminn\Desktop\г. Пролетарск Егоркина Галина Константиновна\достижения\Рисунок (5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72330" y="3929066"/>
            <a:ext cx="1530220" cy="212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8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99592" y="540737"/>
            <a:ext cx="4381048" cy="2583168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КАК ГРАМОТНО ОПРЕДЕЛИТЬ НА РАННЕЙ СТАДИИ СКЛОННОСТИ ОБУЧАЮЩЕГОСЯ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sun9-50.userapi.com/we1ADBVcE68pf_ThpMV5eYkRmncIzFTKuxHHJQ/dyMRCpM-Gj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18" b="98179" l="15856" r="84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1" r="15452"/>
          <a:stretch/>
        </p:blipFill>
        <p:spPr bwMode="auto">
          <a:xfrm>
            <a:off x="5868144" y="562372"/>
            <a:ext cx="2952327" cy="53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11406" y="4221088"/>
            <a:ext cx="4564458" cy="1728192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ОКАЗАНИЕ ПЕДАГОГИЧЕСКОГО СОДЕЙСТВИЯ В ВЫБОРЕ БУДУЩЕЙ ОБРАЗОВАТЕЛЬНОЙ ТРАЕКТОРИИ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798518" y="3312401"/>
            <a:ext cx="390233" cy="72464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5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7715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ДИССИМИНАЦИЯ ОПЫТА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346525" cy="217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4143372" y="1071546"/>
            <a:ext cx="2548125" cy="2365556"/>
            <a:chOff x="2411760" y="116631"/>
            <a:chExt cx="6583207" cy="538825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37296"/>
              <a:ext cx="3212928" cy="514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16631"/>
              <a:ext cx="3846903" cy="538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5292080" y="2132856"/>
              <a:ext cx="3702887" cy="6779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071546"/>
            <a:ext cx="1512168" cy="213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0" name="Picture 2" descr="C:\Users\Школа67\Desktop\8e01b67e-b0d6-489f-a44a-833a74ae74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571876"/>
            <a:ext cx="1760449" cy="2857520"/>
          </a:xfrm>
          <a:prstGeom prst="rect">
            <a:avLst/>
          </a:prstGeom>
          <a:noFill/>
        </p:spPr>
      </p:pic>
      <p:pic>
        <p:nvPicPr>
          <p:cNvPr id="135171" name="Picture 3" descr="C:\Users\Школа67\Desktop\b42cece7-14f9-45db-a14a-3680f772173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571876"/>
            <a:ext cx="1714512" cy="2794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08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715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ДИССИМИНАЦИЯ ОПЫТА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Содержимое 3" descr="DFLP5llQQEg.jpg"/>
          <p:cNvPicPr>
            <a:picLocks noChangeAspect="1"/>
          </p:cNvPicPr>
          <p:nvPr/>
        </p:nvPicPr>
        <p:blipFill>
          <a:blip r:embed="rId3" cstate="print"/>
          <a:srcRect b="33158"/>
          <a:stretch>
            <a:fillRect/>
          </a:stretch>
        </p:blipFill>
        <p:spPr>
          <a:xfrm>
            <a:off x="714348" y="1357298"/>
            <a:ext cx="4555290" cy="22860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8" descr="C:\Users\Школа67\Documents\фото 2019-2020\с телефона\20200217_115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14348" y="3857628"/>
            <a:ext cx="4500594" cy="2531584"/>
          </a:xfrm>
          <a:prstGeom prst="rect">
            <a:avLst/>
          </a:prstGeom>
          <a:noFill/>
        </p:spPr>
      </p:pic>
      <p:pic>
        <p:nvPicPr>
          <p:cNvPr id="15" name="Picture 17" descr="C:\Users\Школа67\Desktop\03766742-94bc-4647-9683-e3efdf9792b3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35794" r="16854"/>
          <a:stretch>
            <a:fillRect/>
          </a:stretch>
        </p:blipFill>
        <p:spPr bwMode="auto">
          <a:xfrm>
            <a:off x="5429256" y="1357298"/>
            <a:ext cx="3202329" cy="5072098"/>
          </a:xfrm>
          <a:prstGeom prst="rect">
            <a:avLst/>
          </a:prstGeom>
          <a:noFill/>
        </p:spPr>
      </p:pic>
      <p:sp>
        <p:nvSpPr>
          <p:cNvPr id="20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3000364" y="1000108"/>
            <a:ext cx="3214710" cy="409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РАБОТА СО СТУДЕНТАМИ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8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Рисунок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10" y="275068"/>
            <a:ext cx="8667618" cy="63222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215" y="404664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«Школа №67 имени 6-й Гвардейской </a:t>
            </a:r>
            <a:r>
              <a:rPr lang="ru-RU" sz="2000" b="1" dirty="0" err="1" smtClean="0">
                <a:solidFill>
                  <a:prstClr val="black"/>
                </a:solidFill>
              </a:rPr>
              <a:t>Сивашской</a:t>
            </a:r>
            <a:r>
              <a:rPr lang="ru-RU" sz="2000" b="1" dirty="0" smtClean="0">
                <a:solidFill>
                  <a:prstClr val="black"/>
                </a:solidFill>
              </a:rPr>
              <a:t> танковой бригады»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500174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ПРЕДПРОФИЛЬНОЙ ПОДГОТОВКИ В МБОУ «ШКОЛА №67»</a:t>
            </a:r>
            <a:endParaRPr lang="ru-RU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Школа67\Downloads\20191030_131101.jpg"/>
          <p:cNvPicPr>
            <a:picLocks noChangeAspect="1" noChangeArrowheads="1"/>
          </p:cNvPicPr>
          <p:nvPr/>
        </p:nvPicPr>
        <p:blipFill>
          <a:blip r:embed="rId4" cstate="print"/>
          <a:srcRect t="13397"/>
          <a:stretch>
            <a:fillRect/>
          </a:stretch>
        </p:blipFill>
        <p:spPr bwMode="auto">
          <a:xfrm rot="10800000">
            <a:off x="1968982" y="2996952"/>
            <a:ext cx="5134758" cy="3335138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xmlns="" val="41640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1727683" y="1772816"/>
            <a:ext cx="5616624" cy="15841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28604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ПРЕДПРОФИЛЬНАЯ ПОДГОТОВКА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771994906"/>
              </p:ext>
            </p:extLst>
          </p:nvPr>
        </p:nvGraphicFramePr>
        <p:xfrm>
          <a:off x="503548" y="1170632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4340879" y="4941168"/>
            <a:ext cx="390233" cy="72464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263" y="5805264"/>
            <a:ext cx="7671465" cy="638952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САМООПРЕДЕЛЕНИЕ ПО ЗАВЕРШЕНИЮ ООО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0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8488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МУНИЦИПАЛЬНЫЙ ОБРАЗОВАТЕЛЬНЫЙ ПРОЕКТ «ПРОФИЛЬНЫЕ КЛАССЫ»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(«СОЦИАЛЬНО-ЭКОНОМИЧЕСКИЙ КЛАСС»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Галина\Desktop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663557" cy="13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4221088"/>
            <a:ext cx="5400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Приказ Управления образования </a:t>
            </a:r>
            <a:r>
              <a:rPr lang="ru-RU" b="1" dirty="0" err="1" smtClean="0"/>
              <a:t>г.Ростова</a:t>
            </a:r>
            <a:r>
              <a:rPr lang="ru-RU" b="1" dirty="0" smtClean="0"/>
              <a:t>-на-Дону № УОПР -737 от 25.09.2019г. «О внесении изменений в приказ № УОПР 648 от 09.09.2019г. «О реализации муниципального образовательного проекта «Профильные классы»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704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49771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857232"/>
            <a:ext cx="8607330" cy="1214446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СОЗДАНИЕ УСЛОВИЙ ДЛЯ ОБЕСПЕЧЕНИЯ ПРЕДВАРИТЕЛЬНОГО САМООПРЕДЕЛЕНИЯ ОБУЧАЮЩИХСЯ В ОТНОШЕНИИ ПРОФИЛИРУЮЩИХ НАПРАВЛЕНИЙ БУДУЩЕГО ОБУЧЕНИЯ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2948" y="2939153"/>
            <a:ext cx="7858180" cy="571504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ОКАЗЫВАТЬ ОБУЧАЮЩИМСЯ ПОМОЩЬ В ОСМЫСЛЕНИИ И ОЦЕНКЕ ИХ ОБРАЗОВАТЕЛЬНЫХ ИНТЕРЕСОВ И ВОЗМОЖНОСТЕЙ;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928934"/>
            <a:ext cx="500066" cy="5000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54302" y="2282603"/>
            <a:ext cx="49771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2948" y="3902034"/>
            <a:ext cx="7858180" cy="679866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ЗНАКОМИТЬ ОБУЧАЮЩИХСЯ С ИНФОРМАЦИЕЙ О ВОЗМОЖНЫХ ПУТЯХ ПРОДОЛЖЕНИЯ ОБРАЗОВАНИЯ;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4881" y="4893479"/>
            <a:ext cx="7858180" cy="785818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ОБЕСПЕЧИТЬ ИНФОРМАЦИОННОЕ, НАУЧНО-МЕТОДИЧЕСКОЕ И ПСИХОЛОГО-ПЕДАГОГИЧЕСКОЕ СОПРОВОЖДЕНИЕ РАБОТЫ ПО ПРЕДПРОФИЛЬНОЙ ПОДГОТОВКЕ И ПРЕДПРОФЕССИОНАЛЬНОМУ САМООПРЕДЕЛЕНИЮ ОБУЧАЮЩИХСЯ;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857628"/>
            <a:ext cx="500066" cy="500066"/>
          </a:xfrm>
          <a:prstGeom prst="rect">
            <a:avLst/>
          </a:prstGeom>
        </p:spPr>
      </p:pic>
      <p:pic>
        <p:nvPicPr>
          <p:cNvPr id="13" name="Рисунок 12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893479"/>
            <a:ext cx="500066" cy="50006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915059" y="5965049"/>
            <a:ext cx="7858180" cy="571504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РАЗВИВАТЬ ПОЗНАВАТЕЛЬНЫЕ ИНТЕРЕСЫ ОБУЧАЮЩИХСЯ, ОБЕСПЕЧИВАЮЩИЕ УСПЕШНОСТЬ В БУДУЩЕЙ ПРОФЕССИОНАЛЬНОЙ ДЕЯТЕЛЬНОСТИ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036" y="5916709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4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91049"/>
            <a:ext cx="83913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ПРЕДПРОФИЛЬНОЙ ПОДГОТОВКИ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1845307"/>
            <a:ext cx="7500990" cy="1186571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</a:rPr>
              <a:t>ПРОПЕДЕВТИЧЕСКИЙ (8 КЛАСС)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3360429"/>
            <a:ext cx="7500990" cy="1220699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</a:rPr>
              <a:t>ОСНОВНОЙ </a:t>
            </a:r>
          </a:p>
          <a:p>
            <a:pPr algn="just"/>
            <a:r>
              <a:rPr lang="ru-RU" sz="2400" b="1" dirty="0" smtClean="0">
                <a:solidFill>
                  <a:prstClr val="black"/>
                </a:solidFill>
              </a:rPr>
              <a:t>(9 КЛАСС, СЕНТЯБРЬ-МАРТ)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1870" y="5049145"/>
            <a:ext cx="7500990" cy="1075630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</a:rPr>
              <a:t>ЗАКЛЮЧИТЕЛЬНЫЙ </a:t>
            </a:r>
          </a:p>
          <a:p>
            <a:pPr algn="just"/>
            <a:r>
              <a:rPr lang="ru-RU" sz="2400" b="1" dirty="0" smtClean="0">
                <a:solidFill>
                  <a:prstClr val="black"/>
                </a:solidFill>
              </a:rPr>
              <a:t>(9 КЛАСС, АПРЕЛЬ-ИЮНЬ)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893083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732" y="3378378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125295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59945"/>
            <a:ext cx="2087548" cy="117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664" b="12279"/>
          <a:stretch/>
        </p:blipFill>
        <p:spPr bwMode="auto">
          <a:xfrm>
            <a:off x="6156177" y="3319747"/>
            <a:ext cx="2087548" cy="126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43" b="43127"/>
          <a:stretch/>
        </p:blipFill>
        <p:spPr bwMode="auto">
          <a:xfrm>
            <a:off x="6156176" y="5049145"/>
            <a:ext cx="2039388" cy="10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41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92974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ПРОПЕДЕВТИЧЕСКИЙ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22322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3600" b="1" cap="none" spc="50" dirty="0">
              <a:ln w="11430">
                <a:solidFill>
                  <a:schemeClr val="tx1"/>
                </a:solidFill>
              </a:ln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564904"/>
            <a:ext cx="7498140" cy="571504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ВЫЯВЛЕНИЕ ИНТЕРЕСОВ И СКЛОННОСТЕЙ, СПОСОБНОСТЕЙ ШКОЛЬНИКОВ;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3645024"/>
            <a:ext cx="7570148" cy="931544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РАЗВИТИЕ ПОЗНАВАТЕЛЬНЫХ ИНТЕРЕСОВ, ОБЕСПЕЧИВАЮЩИХ УСПЕШНОСТЬ В БУДУЮЩЕЙ ПРОФЕССИОНАЛЬНОЙ ДЕЯТЕЛЬНОСТИ;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5085184"/>
            <a:ext cx="7570148" cy="931544"/>
          </a:xfrm>
          <a:prstGeom prst="roundRect">
            <a:avLst/>
          </a:prstGeom>
          <a:solidFill>
            <a:srgbClr val="FFFFB3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ПОДГОТОВКА РОДИТЕЛЕЙ К СОВМЕСТНОЙ РАБОТЕ ПО ПРЕДПРОФИЛЬНОЙ ПОДГОТОВКЕ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20" y="2607875"/>
            <a:ext cx="500066" cy="500066"/>
          </a:xfrm>
          <a:prstGeom prst="rect">
            <a:avLst/>
          </a:prstGeom>
        </p:spPr>
      </p:pic>
      <p:pic>
        <p:nvPicPr>
          <p:cNvPr id="8" name="Рисунок 7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52" y="3860763"/>
            <a:ext cx="500066" cy="500066"/>
          </a:xfrm>
          <a:prstGeom prst="rect">
            <a:avLst/>
          </a:prstGeom>
        </p:spPr>
      </p:pic>
      <p:pic>
        <p:nvPicPr>
          <p:cNvPr id="9" name="Рисунок 8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36" y="5300923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8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64596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ПРОПЕДЕВТИЧЕСКИЙ ЭТАП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9" descr="C:\Users\Школа67\Documents\фото 2019-2020\с телефона\IMG-20190927-WA00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857"/>
          <a:stretch>
            <a:fillRect/>
          </a:stretch>
        </p:blipFill>
        <p:spPr bwMode="auto">
          <a:xfrm>
            <a:off x="4643438" y="1643050"/>
            <a:ext cx="3750496" cy="4857784"/>
          </a:xfrm>
          <a:prstGeom prst="rect">
            <a:avLst/>
          </a:prstGeom>
          <a:noFill/>
        </p:spPr>
      </p:pic>
      <p:pic>
        <p:nvPicPr>
          <p:cNvPr id="7" name="Picture 16" descr="C:\Users\Школа67\Documents\фото 2019-2020\Фото для\Интеграция общего и дополнительного образования\Тренинг на  разивтие креативности проводит  педагог - психолог Мария Олеговна Даш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643050"/>
            <a:ext cx="3357586" cy="2238390"/>
          </a:xfrm>
          <a:prstGeom prst="rect">
            <a:avLst/>
          </a:prstGeom>
          <a:noFill/>
        </p:spPr>
      </p:pic>
      <p:pic>
        <p:nvPicPr>
          <p:cNvPr id="8" name="Рисунок 7" descr="Ewc4rdGaG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000504"/>
            <a:ext cx="3357586" cy="252081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285720" y="928670"/>
            <a:ext cx="850112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КУРС «ОСНОВЫ ВЫБОРА ПРОФЕССИИ И ПРОФЕССИОНАЛЬНОГО САМООПРЕДЕЛЕНИЯ ШКОЛЬНИКОВ»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КОНСУЛЬТАЦИИ И ТРЕНИНГИ ПЕДАГОГОВ И ПСИХОЛОГОВ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3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756</Words>
  <Application>Microsoft Office PowerPoint</Application>
  <PresentationFormat>Экран (4:3)</PresentationFormat>
  <Paragraphs>133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1_Тема Office</vt:lpstr>
      <vt:lpstr>Тема Office</vt:lpstr>
      <vt:lpstr>2_Тема Office</vt:lpstr>
      <vt:lpstr>3_Тема Office</vt:lpstr>
      <vt:lpstr>5_Тема Office</vt:lpstr>
      <vt:lpstr>6_Тема Office</vt:lpstr>
      <vt:lpstr>7_Тема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Школа67</cp:lastModifiedBy>
  <cp:revision>33</cp:revision>
  <dcterms:created xsi:type="dcterms:W3CDTF">2020-10-19T17:56:08Z</dcterms:created>
  <dcterms:modified xsi:type="dcterms:W3CDTF">2020-10-20T09:34:11Z</dcterms:modified>
</cp:coreProperties>
</file>