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DD8F-138A-4856-A827-16D4F7A17255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8F67-112A-4478-BA50-F4496DB89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4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DD8F-138A-4856-A827-16D4F7A17255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8F67-112A-4478-BA50-F4496DB89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19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DD8F-138A-4856-A827-16D4F7A17255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8F67-112A-4478-BA50-F4496DB89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85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DD8F-138A-4856-A827-16D4F7A17255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8F67-112A-4478-BA50-F4496DB89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63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DD8F-138A-4856-A827-16D4F7A17255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8F67-112A-4478-BA50-F4496DB89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899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DD8F-138A-4856-A827-16D4F7A17255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8F67-112A-4478-BA50-F4496DB89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68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DD8F-138A-4856-A827-16D4F7A17255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8F67-112A-4478-BA50-F4496DB89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27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DD8F-138A-4856-A827-16D4F7A17255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8F67-112A-4478-BA50-F4496DB89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07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DD8F-138A-4856-A827-16D4F7A17255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8F67-112A-4478-BA50-F4496DB89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4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DD8F-138A-4856-A827-16D4F7A17255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8F67-112A-4478-BA50-F4496DB89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46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DD8F-138A-4856-A827-16D4F7A17255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8F67-112A-4478-BA50-F4496DB89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0DD8F-138A-4856-A827-16D4F7A17255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08F67-112A-4478-BA50-F4496DB89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24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79512" y="692696"/>
            <a:ext cx="8856984" cy="26642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450215" algn="ctr">
              <a:lnSpc>
                <a:spcPct val="115000"/>
              </a:lnSpc>
            </a:pPr>
            <a:r>
              <a:rPr lang="ru-RU" sz="1200" dirty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Уважаемые родители!</a:t>
            </a:r>
            <a:endParaRPr lang="ru-RU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ru-RU" sz="1200" dirty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Дом детского творчества участвует в реализации  регионального проекта «Поддержка семей, имеющих детей»  национального проекта «Образование».</a:t>
            </a:r>
            <a:endParaRPr lang="ru-RU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ru-RU" sz="1200" dirty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В рамках данного проекта педагоги-психологи прошли дополнительное обучение и компетентно готовы помочь родителям,  </a:t>
            </a:r>
            <a:r>
              <a:rPr lang="ru-RU" sz="1200" dirty="0">
                <a:solidFill>
                  <a:srgbClr val="17365D"/>
                </a:solidFill>
                <a:latin typeface="Times New Roman"/>
                <a:ea typeface="Calibri"/>
                <a:cs typeface="Times New Roman"/>
              </a:rPr>
              <a:t>имеющим детей </a:t>
            </a:r>
            <a:r>
              <a:rPr lang="ru-RU" sz="1200" dirty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в возрасте от 0 до 18 лет</a:t>
            </a:r>
            <a:r>
              <a:rPr lang="ru-RU" sz="1200" dirty="0">
                <a:solidFill>
                  <a:srgbClr val="17365D"/>
                </a:solidFill>
                <a:latin typeface="Times New Roman"/>
                <a:ea typeface="Calibri"/>
                <a:cs typeface="Times New Roman"/>
              </a:rPr>
              <a:t> в вопросах воспитания,    развития, образования, разрешения конфликтных ситуаций, улучшения взаимоотношений с детьми и подростками.</a:t>
            </a:r>
            <a:endParaRPr lang="ru-RU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ru-RU" sz="1200" dirty="0">
                <a:solidFill>
                  <a:srgbClr val="17365D"/>
                </a:solidFill>
                <a:latin typeface="Times New Roman"/>
                <a:ea typeface="Calibri"/>
                <a:cs typeface="Times New Roman"/>
              </a:rPr>
              <a:t>Квалифицированные специалисты  готовы дать консультации родителям  детей с ОВЗ, детей - инвалидов,  приемным  и  опекунским семьям,    желающими принять  детей на воспитание.</a:t>
            </a:r>
            <a:r>
              <a:rPr lang="ru-RU" sz="1200" dirty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ru-RU" sz="1200" b="1" dirty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Консультации бесплатные. </a:t>
            </a:r>
            <a:endParaRPr lang="ru-RU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ru-RU" sz="1200" dirty="0">
                <a:solidFill>
                  <a:srgbClr val="17365D"/>
                </a:solidFill>
                <a:latin typeface="Times New Roman"/>
                <a:ea typeface="Calibri"/>
                <a:cs typeface="Times New Roman"/>
              </a:rPr>
              <a:t>Консультации  проводят  высококвалифицированные специалисты педагоги-психологи</a:t>
            </a:r>
            <a:r>
              <a:rPr lang="ru-RU" sz="1200" b="1" dirty="0">
                <a:solidFill>
                  <a:srgbClr val="17365D"/>
                </a:solidFill>
                <a:latin typeface="Times New Roman"/>
                <a:ea typeface="Calibri"/>
                <a:cs typeface="Times New Roman"/>
              </a:rPr>
              <a:t>:  очно,  заочно,  по </a:t>
            </a:r>
            <a:r>
              <a:rPr lang="ru-RU" sz="1200" b="1" dirty="0" smtClean="0">
                <a:solidFill>
                  <a:srgbClr val="17365D"/>
                </a:solidFill>
                <a:latin typeface="Times New Roman"/>
                <a:ea typeface="Calibri"/>
                <a:cs typeface="Times New Roman"/>
              </a:rPr>
              <a:t>телефону/</a:t>
            </a:r>
            <a:r>
              <a:rPr lang="en-US" sz="1200" b="1" dirty="0">
                <a:solidFill>
                  <a:srgbClr val="17365D"/>
                </a:solidFill>
                <a:latin typeface="Times New Roman"/>
                <a:ea typeface="Calibri"/>
                <a:cs typeface="Times New Roman"/>
              </a:rPr>
              <a:t>WhatsApp</a:t>
            </a:r>
            <a:r>
              <a:rPr lang="ru-RU" sz="1200" dirty="0">
                <a:solidFill>
                  <a:srgbClr val="17365D"/>
                </a:solidFill>
                <a:latin typeface="Times New Roman"/>
                <a:ea typeface="Calibri"/>
                <a:cs typeface="Times New Roman"/>
              </a:rPr>
              <a:t>,    по предварительной записи,  </a:t>
            </a:r>
            <a:r>
              <a:rPr lang="ru-RU" sz="1200" dirty="0" smtClean="0">
                <a:solidFill>
                  <a:srgbClr val="17365D"/>
                </a:solidFill>
                <a:latin typeface="Times New Roman"/>
                <a:ea typeface="Calibri"/>
                <a:cs typeface="Times New Roman"/>
              </a:rPr>
              <a:t>по </a:t>
            </a:r>
            <a:r>
              <a:rPr lang="ru-RU" sz="1200" dirty="0">
                <a:solidFill>
                  <a:srgbClr val="17365D"/>
                </a:solidFill>
                <a:latin typeface="Times New Roman"/>
                <a:ea typeface="Calibri"/>
                <a:cs typeface="Times New Roman"/>
              </a:rPr>
              <a:t>телефону:  262-61-78,  с 9.00-16.00, или по телефонам специалистов.</a:t>
            </a:r>
            <a:endParaRPr lang="ru-RU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ru-RU" sz="1200" dirty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Наши специалисты педагоги-психологи находятся по адресу: ул. Профсоюзная 47-а, домофон  54. </a:t>
            </a:r>
            <a:endParaRPr lang="ru-RU" sz="12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3" name="Блок-схема: данные 12"/>
          <p:cNvSpPr/>
          <p:nvPr/>
        </p:nvSpPr>
        <p:spPr>
          <a:xfrm>
            <a:off x="404664" y="3501008"/>
            <a:ext cx="3087216" cy="3257600"/>
          </a:xfrm>
          <a:prstGeom prst="flowChartInputOutp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115000"/>
              </a:lnSpc>
            </a:pPr>
            <a:endParaRPr lang="ru-RU" sz="1000" b="1" dirty="0" smtClean="0">
              <a:solidFill>
                <a:srgbClr val="17365D"/>
              </a:solidFill>
              <a:latin typeface="Times New Roman"/>
              <a:ea typeface="Times New Roman"/>
              <a:cs typeface="Times New Roman"/>
            </a:endParaRPr>
          </a:p>
          <a:p>
            <a:pPr algn="r">
              <a:lnSpc>
                <a:spcPct val="115000"/>
              </a:lnSpc>
            </a:pPr>
            <a:endParaRPr lang="ru-RU" sz="1000" b="1" dirty="0">
              <a:solidFill>
                <a:srgbClr val="17365D"/>
              </a:solidFill>
              <a:latin typeface="Times New Roman"/>
              <a:ea typeface="Times New Roman"/>
              <a:cs typeface="Times New Roman"/>
            </a:endParaRPr>
          </a:p>
          <a:p>
            <a:pPr algn="r">
              <a:lnSpc>
                <a:spcPct val="115000"/>
              </a:lnSpc>
            </a:pPr>
            <a:endParaRPr lang="ru-RU" sz="1000" b="1" dirty="0" smtClean="0">
              <a:solidFill>
                <a:srgbClr val="17365D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1000" b="1" dirty="0" err="1" smtClean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Лиманцева</a:t>
            </a:r>
            <a:endParaRPr lang="ru-RU" sz="10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ru-RU" sz="1000" b="1" dirty="0" smtClean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Ангелина </a:t>
            </a:r>
          </a:p>
          <a:p>
            <a:pPr lvl="0">
              <a:lnSpc>
                <a:spcPct val="115000"/>
              </a:lnSpc>
            </a:pPr>
            <a:r>
              <a:rPr lang="ru-RU" sz="1000" b="1" dirty="0" smtClean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Ивановна,  психолог высшей квалификационной категории, </a:t>
            </a:r>
            <a:r>
              <a:rPr lang="ru-RU" sz="1000" dirty="0" smtClean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тел/ </a:t>
            </a:r>
            <a:r>
              <a:rPr lang="ru-RU" sz="1000" dirty="0" err="1" smtClean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WhatsApp</a:t>
            </a:r>
            <a:r>
              <a:rPr lang="ru-RU" sz="1000" b="1" dirty="0" smtClean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  8-928-108-12-19 </a:t>
            </a:r>
            <a:endParaRPr lang="ru-RU" sz="1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ru-RU" sz="1000" dirty="0" smtClean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000" dirty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специалист по работе с  родителями детей дошкольного    и младшего школьного возраста (эмоциональные  проблемы,   упрямство, истерики,  обиды; поможет справиться с трудностями развития,  обучения, воспитания). </a:t>
            </a:r>
            <a:endParaRPr lang="ru-RU" sz="1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8" name="Рисунок 7" descr="IMG_868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950" y="3501008"/>
            <a:ext cx="1296144" cy="97459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Параллелограмм 13"/>
          <p:cNvSpPr/>
          <p:nvPr/>
        </p:nvSpPr>
        <p:spPr>
          <a:xfrm>
            <a:off x="2987824" y="3501008"/>
            <a:ext cx="3240360" cy="3257600"/>
          </a:xfrm>
          <a:prstGeom prst="parallelogram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endParaRPr lang="ru-RU" sz="1000" dirty="0" smtClean="0">
              <a:solidFill>
                <a:srgbClr val="17365D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ru-RU" sz="1000" dirty="0">
              <a:solidFill>
                <a:srgbClr val="17365D"/>
              </a:solidFill>
              <a:latin typeface="Times New Roman"/>
              <a:ea typeface="Times New Roman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ru-RU" sz="1000" dirty="0" smtClean="0">
              <a:solidFill>
                <a:srgbClr val="17365D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ru-RU" sz="1000" b="1" dirty="0" smtClean="0">
              <a:solidFill>
                <a:srgbClr val="17365D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ru-RU" sz="1000" b="1" dirty="0" smtClean="0">
              <a:solidFill>
                <a:srgbClr val="17365D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Кривонос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Гульнара </a:t>
            </a:r>
            <a:r>
              <a:rPr lang="ru-RU" sz="1000" b="1" dirty="0" err="1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Рашитовна</a:t>
            </a:r>
            <a:endParaRPr lang="ru-RU" sz="1000" b="1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психолог высшей квалификационной категории</a:t>
            </a:r>
            <a:endParaRPr lang="ru-RU" sz="10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000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тел/ </a:t>
            </a:r>
            <a:r>
              <a:rPr lang="ru-RU" sz="1000" dirty="0" err="1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WhatsApp</a:t>
            </a:r>
            <a:r>
              <a:rPr lang="ru-RU" sz="1000" b="1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sz="1000" b="1" dirty="0" smtClean="0">
                <a:solidFill>
                  <a:srgbClr val="17365D"/>
                </a:solidFill>
                <a:effectLst/>
                <a:latin typeface="Times New Roman"/>
                <a:ea typeface="Calibri"/>
                <a:cs typeface="Times New Roman"/>
              </a:rPr>
              <a:t>8-918-535-75-55</a:t>
            </a:r>
            <a:r>
              <a:rPr lang="ru-RU" sz="1000" dirty="0" smtClean="0">
                <a:solidFill>
                  <a:srgbClr val="17365D"/>
                </a:solidFill>
                <a:effectLst/>
                <a:latin typeface="Times New Roman"/>
                <a:ea typeface="Calibri"/>
                <a:cs typeface="Times New Roman"/>
              </a:rPr>
              <a:t>                   </a:t>
            </a:r>
            <a:r>
              <a:rPr lang="ru-RU" sz="1000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специалист по проблемами  младшего и среднего подросткового возраста, разрешению конфликтов, повышению </a:t>
            </a:r>
            <a:r>
              <a:rPr lang="ru-RU" sz="1000" dirty="0" err="1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стресоустойчивости</a:t>
            </a:r>
            <a:r>
              <a:rPr lang="ru-RU" sz="1000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, улучшению взаимоотношений.</a:t>
            </a:r>
            <a:endParaRPr lang="ru-RU" sz="1000" dirty="0">
              <a:ea typeface="Calibri"/>
              <a:cs typeface="Times New Roman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501008"/>
            <a:ext cx="3267075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Рисунок 20" descr="100_067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387" y="3501008"/>
            <a:ext cx="1359687" cy="102130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Прямоугольник 14"/>
          <p:cNvSpPr/>
          <p:nvPr/>
        </p:nvSpPr>
        <p:spPr>
          <a:xfrm>
            <a:off x="6084168" y="4779480"/>
            <a:ext cx="2493604" cy="1673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sz="1000" b="1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Навалихина        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Лада </a:t>
            </a:r>
            <a:r>
              <a:rPr lang="ru-RU" sz="1000" b="1" dirty="0" err="1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Светославовна</a:t>
            </a:r>
            <a:r>
              <a:rPr lang="ru-RU" sz="1000" b="1" dirty="0" smtClean="0">
                <a:solidFill>
                  <a:srgbClr val="17365D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ru-RU" sz="1000" b="1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  психолог высшей квалификационной категории</a:t>
            </a:r>
            <a:endParaRPr lang="ru-RU" sz="1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000" b="1" dirty="0" smtClean="0">
                <a:solidFill>
                  <a:srgbClr val="17365D"/>
                </a:solidFill>
                <a:effectLst/>
                <a:latin typeface="Times New Roman"/>
                <a:ea typeface="Calibri"/>
                <a:cs typeface="Times New Roman"/>
              </a:rPr>
              <a:t>   </a:t>
            </a:r>
            <a:r>
              <a:rPr lang="ru-RU" sz="1000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тел/ </a:t>
            </a:r>
            <a:r>
              <a:rPr lang="ru-RU" sz="1000" dirty="0" err="1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WhatsApp</a:t>
            </a:r>
            <a:r>
              <a:rPr lang="ru-RU" sz="1000" b="1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sz="1000" b="1" dirty="0" smtClean="0">
                <a:solidFill>
                  <a:srgbClr val="17365D"/>
                </a:solidFill>
                <a:effectLst/>
                <a:latin typeface="Times New Roman"/>
                <a:ea typeface="Calibri"/>
                <a:cs typeface="Times New Roman"/>
              </a:rPr>
              <a:t>  8-918-572-14-45                           </a:t>
            </a:r>
            <a:r>
              <a:rPr lang="ru-RU" sz="1000" dirty="0" smtClean="0">
                <a:solidFill>
                  <a:srgbClr val="17365D"/>
                </a:solidFill>
                <a:effectLst/>
                <a:latin typeface="Times New Roman"/>
                <a:ea typeface="Times New Roman"/>
                <a:cs typeface="Times New Roman"/>
              </a:rPr>
              <a:t>т с специалист по проблемами среднего и старшего подросткового возраста, взаимоотношениях с родителями  и сверстниками, стрессовыми и  кризисными состояниями. </a:t>
            </a:r>
            <a:endParaRPr lang="ru-RU" sz="1000" dirty="0">
              <a:ea typeface="Calibri"/>
              <a:cs typeface="Times New Roman"/>
            </a:endParaRPr>
          </a:p>
        </p:txBody>
      </p:sp>
      <p:pic>
        <p:nvPicPr>
          <p:cNvPr id="23" name="Рисунок 2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611" y="3514311"/>
            <a:ext cx="1296000" cy="10080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0"/>
            <a:ext cx="803822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4808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249</Words>
  <Application>Microsoft Office PowerPoint</Application>
  <PresentationFormat>Экран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*</cp:lastModifiedBy>
  <cp:revision>5</cp:revision>
  <dcterms:created xsi:type="dcterms:W3CDTF">2020-06-17T11:52:52Z</dcterms:created>
  <dcterms:modified xsi:type="dcterms:W3CDTF">2020-06-18T07:04:06Z</dcterms:modified>
</cp:coreProperties>
</file>