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69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5" r:id="rId11"/>
    <p:sldId id="264" r:id="rId12"/>
    <p:sldId id="266" r:id="rId13"/>
    <p:sldId id="256" r:id="rId14"/>
    <p:sldId id="267" r:id="rId15"/>
    <p:sldId id="268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E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D16B9-AA87-4BD4-B529-64D35EF91DBF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FEA89-A8CF-41D1-BF95-DF366A276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FEA89-A8CF-41D1-BF95-DF366A276F1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6AA8D-091B-4211-82EE-65414366F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B1B27-A7DB-4D62-9801-F8DEDE0AE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Скругленная соединительная линия 11"/>
          <p:cNvCxnSpPr/>
          <p:nvPr/>
        </p:nvCxnSpPr>
        <p:spPr>
          <a:xfrm>
            <a:off x="2857488" y="0"/>
            <a:ext cx="6286512" cy="3929066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>
            <a:off x="3714744" y="0"/>
            <a:ext cx="5429256" cy="3857628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/>
          <p:nvPr/>
        </p:nvCxnSpPr>
        <p:spPr>
          <a:xfrm>
            <a:off x="4357686" y="0"/>
            <a:ext cx="4786314" cy="3786190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rot="5400000" flipH="1" flipV="1">
            <a:off x="4822029" y="2536029"/>
            <a:ext cx="4643446" cy="4000496"/>
          </a:xfrm>
          <a:prstGeom prst="curvedConnector3">
            <a:avLst>
              <a:gd name="adj1" fmla="val 46062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кругленная соединительная линия 34"/>
          <p:cNvCxnSpPr/>
          <p:nvPr/>
        </p:nvCxnSpPr>
        <p:spPr>
          <a:xfrm rot="5400000" flipH="1" flipV="1">
            <a:off x="5179219" y="2893219"/>
            <a:ext cx="4143380" cy="3786182"/>
          </a:xfrm>
          <a:prstGeom prst="curvedConnector3">
            <a:avLst>
              <a:gd name="adj1" fmla="val 46847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кругленная соединительная линия 39"/>
          <p:cNvCxnSpPr/>
          <p:nvPr/>
        </p:nvCxnSpPr>
        <p:spPr>
          <a:xfrm rot="5400000" flipH="1" flipV="1">
            <a:off x="4714872" y="2428872"/>
            <a:ext cx="4572008" cy="4286248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-конечная звезда 44"/>
          <p:cNvSpPr/>
          <p:nvPr/>
        </p:nvSpPr>
        <p:spPr>
          <a:xfrm>
            <a:off x="7572396" y="5072074"/>
            <a:ext cx="428628" cy="642942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4-конечная звезда 45"/>
          <p:cNvSpPr/>
          <p:nvPr/>
        </p:nvSpPr>
        <p:spPr>
          <a:xfrm>
            <a:off x="7929586" y="4786322"/>
            <a:ext cx="500066" cy="714380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4-конечная звезда 46"/>
          <p:cNvSpPr/>
          <p:nvPr/>
        </p:nvSpPr>
        <p:spPr>
          <a:xfrm>
            <a:off x="8429652" y="4643446"/>
            <a:ext cx="357190" cy="35719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4-конечная звезда 47"/>
          <p:cNvSpPr/>
          <p:nvPr/>
        </p:nvSpPr>
        <p:spPr>
          <a:xfrm>
            <a:off x="7858148" y="571480"/>
            <a:ext cx="357190" cy="571504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4-конечная звезда 48"/>
          <p:cNvSpPr/>
          <p:nvPr/>
        </p:nvSpPr>
        <p:spPr>
          <a:xfrm>
            <a:off x="7429520" y="214290"/>
            <a:ext cx="428628" cy="50006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4-конечная звезда 49"/>
          <p:cNvSpPr/>
          <p:nvPr/>
        </p:nvSpPr>
        <p:spPr>
          <a:xfrm>
            <a:off x="8215338" y="214290"/>
            <a:ext cx="428628" cy="500090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http://sh-67.narod.ru/image/logo6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571612"/>
            <a:ext cx="1438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пионерская\Рабочий стол\Сош_67\ВЫПИСКА.files\Воронова Е.А\фотки1\ЮИД фото презентации\Для юида\12\100_1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857496"/>
            <a:ext cx="3180484" cy="2385566"/>
          </a:xfrm>
          <a:prstGeom prst="rect">
            <a:avLst/>
          </a:prstGeom>
          <a:noFill/>
        </p:spPr>
      </p:pic>
      <p:pic>
        <p:nvPicPr>
          <p:cNvPr id="16" name="Picture 2" descr="C:\Documents and Settings\ВЛАДЕЛЕЦ\Рабочий стол\воронова фото\25.02\P2130054.JPG"/>
          <p:cNvPicPr>
            <a:picLocks noChangeAspect="1" noChangeArrowheads="1"/>
          </p:cNvPicPr>
          <p:nvPr/>
        </p:nvPicPr>
        <p:blipFill>
          <a:blip r:embed="rId4" cstate="print"/>
          <a:srcRect l="4427" t="16633" b="4829"/>
          <a:stretch>
            <a:fillRect/>
          </a:stretch>
        </p:blipFill>
        <p:spPr bwMode="auto">
          <a:xfrm rot="20167707">
            <a:off x="556349" y="3571090"/>
            <a:ext cx="2431159" cy="1498326"/>
          </a:xfrm>
          <a:prstGeom prst="rect">
            <a:avLst/>
          </a:prstGeom>
          <a:noFill/>
        </p:spPr>
      </p:pic>
      <p:pic>
        <p:nvPicPr>
          <p:cNvPr id="25" name="Picture 10" descr="IMG_71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519181">
            <a:off x="5475648" y="4618447"/>
            <a:ext cx="2650329" cy="176688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14348" y="5572140"/>
            <a:ext cx="3906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Краткая  история отряда.</a:t>
            </a:r>
          </a:p>
        </p:txBody>
      </p:sp>
      <p:pic>
        <p:nvPicPr>
          <p:cNvPr id="3074" name="Picture 2" descr="E:\IMG_67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142852"/>
            <a:ext cx="3536181" cy="235745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357166"/>
            <a:ext cx="4864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</a:rPr>
              <a:t>Отряд  ЮИД «Зеленая волна»</a:t>
            </a:r>
          </a:p>
          <a:p>
            <a:r>
              <a:rPr lang="ru-RU" sz="2400" b="1" dirty="0" smtClean="0">
                <a:solidFill>
                  <a:srgbClr val="006666"/>
                </a:solidFill>
              </a:rPr>
              <a:t>МБОУ СОШ № 67</a:t>
            </a:r>
          </a:p>
          <a:p>
            <a:r>
              <a:rPr lang="ru-RU" sz="2400" b="1" dirty="0" smtClean="0">
                <a:solidFill>
                  <a:srgbClr val="006666"/>
                </a:solidFill>
              </a:rPr>
              <a:t>Железнодорожного района </a:t>
            </a:r>
          </a:p>
          <a:p>
            <a:r>
              <a:rPr lang="ru-RU" sz="2400" b="1" dirty="0" smtClean="0">
                <a:solidFill>
                  <a:srgbClr val="006666"/>
                </a:solidFill>
              </a:rPr>
              <a:t>г. Ростова – на – Дону.</a:t>
            </a:r>
          </a:p>
          <a:p>
            <a:r>
              <a:rPr lang="ru-RU" sz="2400" b="1" dirty="0" smtClean="0">
                <a:solidFill>
                  <a:srgbClr val="006666"/>
                </a:solidFill>
              </a:rPr>
              <a:t>Год основания: 1985 г.</a:t>
            </a:r>
            <a:endParaRPr lang="ru-RU" sz="2400" b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3399">
                <a:alpha val="26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3757610" cy="2857520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В 2005 году</a:t>
            </a:r>
            <a:r>
              <a:rPr lang="ru-RU" sz="2200" b="1" i="1" dirty="0" smtClean="0"/>
              <a:t> в районной викторине </a:t>
            </a:r>
            <a:r>
              <a:rPr lang="ru-RU" sz="1800" b="1" i="1" dirty="0" smtClean="0">
                <a:solidFill>
                  <a:srgbClr val="FF0000"/>
                </a:solidFill>
              </a:rPr>
              <a:t>АВС</a:t>
            </a:r>
            <a:r>
              <a:rPr lang="ru-RU" sz="1800" b="1" i="1" dirty="0" smtClean="0"/>
              <a:t> старшая группа заняла </a:t>
            </a:r>
            <a:r>
              <a:rPr lang="ru-RU" sz="1800" b="1" i="1" dirty="0" smtClean="0">
                <a:solidFill>
                  <a:srgbClr val="FF0000"/>
                </a:solidFill>
              </a:rPr>
              <a:t>1 место.</a:t>
            </a:r>
            <a:br>
              <a:rPr lang="ru-RU" sz="1800" b="1" i="1" dirty="0" smtClean="0">
                <a:solidFill>
                  <a:srgbClr val="FF0000"/>
                </a:solidFill>
              </a:rPr>
            </a:br>
            <a:r>
              <a:rPr lang="ru-RU" sz="1800" b="1" i="1" dirty="0" smtClean="0">
                <a:solidFill>
                  <a:srgbClr val="FF0000"/>
                </a:solidFill>
              </a:rPr>
              <a:t>1 место</a:t>
            </a:r>
            <a:r>
              <a:rPr lang="ru-RU" sz="1800" b="1" i="1" dirty="0" smtClean="0"/>
              <a:t> получила и команда велосипедистов в соревнованиях </a:t>
            </a:r>
            <a:r>
              <a:rPr lang="ru-RU" sz="1800" b="1" i="1" dirty="0" smtClean="0">
                <a:solidFill>
                  <a:srgbClr val="FF0000"/>
                </a:solidFill>
              </a:rPr>
              <a:t>«Безопасное колесо»,</a:t>
            </a:r>
            <a:r>
              <a:rPr lang="ru-RU" sz="1800" b="1" i="1" dirty="0" smtClean="0"/>
              <a:t> посвященное</a:t>
            </a:r>
            <a:br>
              <a:rPr lang="ru-RU" sz="1800" b="1" i="1" dirty="0" smtClean="0"/>
            </a:br>
            <a:r>
              <a:rPr lang="ru-RU" sz="1800" b="1" i="1" dirty="0" smtClean="0"/>
              <a:t> 60 – </a:t>
            </a:r>
            <a:r>
              <a:rPr lang="ru-RU" sz="1800" b="1" i="1" dirty="0" err="1" smtClean="0"/>
              <a:t>летию</a:t>
            </a:r>
            <a:r>
              <a:rPr lang="ru-RU" sz="1800" b="1" i="1" dirty="0" smtClean="0"/>
              <a:t> Великой Победы.</a:t>
            </a:r>
            <a:endParaRPr lang="ru-RU" sz="1800" b="1" i="1" dirty="0"/>
          </a:p>
        </p:txBody>
      </p:sp>
      <p:pic>
        <p:nvPicPr>
          <p:cNvPr id="5" name="Picture 8" descr="ЮИД 0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631" t="5061"/>
          <a:stretch>
            <a:fillRect/>
          </a:stretch>
        </p:blipFill>
        <p:spPr>
          <a:xfrm rot="20755165">
            <a:off x="4012060" y="2080322"/>
            <a:ext cx="2911475" cy="3978275"/>
          </a:xfrm>
        </p:spPr>
      </p:pic>
      <p:pic>
        <p:nvPicPr>
          <p:cNvPr id="6" name="Picture 7" descr="ЮИД 0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264" t="6412" r="12506" b="6749"/>
          <a:stretch>
            <a:fillRect/>
          </a:stretch>
        </p:blipFill>
        <p:spPr>
          <a:xfrm rot="11902148">
            <a:off x="6013396" y="140821"/>
            <a:ext cx="2389188" cy="3640138"/>
          </a:xfrm>
        </p:spPr>
      </p:pic>
      <p:pic>
        <p:nvPicPr>
          <p:cNvPr id="8" name="Picture 8" descr="P21300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143248"/>
            <a:ext cx="3260900" cy="244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7158" y="5572140"/>
            <a:ext cx="3861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2006 год.</a:t>
            </a:r>
          </a:p>
          <a:p>
            <a:pPr algn="ctr"/>
            <a:r>
              <a:rPr lang="ru-RU" b="1" i="1" dirty="0" smtClean="0"/>
              <a:t>Викторина «Знаешь ли ты знаки?»</a:t>
            </a:r>
          </a:p>
          <a:p>
            <a:pPr algn="ctr"/>
            <a:r>
              <a:rPr lang="ru-RU" b="1" i="1" dirty="0" smtClean="0"/>
              <a:t>В 3 «Б» классе.</a:t>
            </a:r>
          </a:p>
          <a:p>
            <a:pPr algn="ctr"/>
            <a:r>
              <a:rPr lang="ru-RU" b="1" i="1" dirty="0" smtClean="0"/>
              <a:t>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68313" y="260350"/>
            <a:ext cx="5040312" cy="61214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>
                <a:solidFill>
                  <a:srgbClr val="FF0000"/>
                </a:solidFill>
              </a:rPr>
              <a:t>2007 год.</a:t>
            </a:r>
            <a:r>
              <a:rPr lang="ru-RU" sz="2000" smtClean="0"/>
              <a:t> Наша агитбригада стала </a:t>
            </a:r>
            <a:r>
              <a:rPr lang="ru-RU" sz="2000" smtClean="0">
                <a:solidFill>
                  <a:srgbClr val="FF0000"/>
                </a:solidFill>
              </a:rPr>
              <a:t>победителем в</a:t>
            </a:r>
            <a:r>
              <a:rPr lang="ru-RU" sz="2000" smtClean="0"/>
              <a:t> районном смотре  - конкурсе агитбригад. На зональном этапе мы заняли 6 место.</a:t>
            </a:r>
            <a:br>
              <a:rPr lang="ru-RU" sz="2000" smtClean="0"/>
            </a:br>
            <a:r>
              <a:rPr lang="ru-RU" sz="2000" smtClean="0"/>
              <a:t>Соревнования </a:t>
            </a:r>
            <a:r>
              <a:rPr lang="ru-RU" sz="2000" smtClean="0">
                <a:solidFill>
                  <a:srgbClr val="FF0000"/>
                </a:solidFill>
              </a:rPr>
              <a:t>«Безопасное колесо –</a:t>
            </a:r>
            <a:r>
              <a:rPr lang="ru-RU" sz="2000" smtClean="0"/>
              <a:t> 2007» так же принесли </a:t>
            </a:r>
            <a:r>
              <a:rPr lang="ru-RU" sz="2000" smtClean="0">
                <a:solidFill>
                  <a:srgbClr val="FF0000"/>
                </a:solidFill>
              </a:rPr>
              <a:t>победу</a:t>
            </a:r>
            <a:r>
              <a:rPr lang="ru-RU" sz="2000" smtClean="0"/>
              <a:t> юным велосипедистам отряда.</a:t>
            </a:r>
            <a:br>
              <a:rPr lang="ru-RU" sz="2000" smtClean="0"/>
            </a:br>
            <a:r>
              <a:rPr lang="ru-RU" sz="2000" smtClean="0"/>
              <a:t>Удачно выступили мы и  в </a:t>
            </a:r>
            <a:r>
              <a:rPr lang="ru-RU" sz="2000" smtClean="0">
                <a:solidFill>
                  <a:srgbClr val="FF0000"/>
                </a:solidFill>
              </a:rPr>
              <a:t>викторине АВС,</a:t>
            </a:r>
            <a:r>
              <a:rPr lang="ru-RU" sz="2000" smtClean="0"/>
              <a:t> заняв младшей группой </a:t>
            </a:r>
            <a:r>
              <a:rPr lang="ru-RU" sz="2000" smtClean="0">
                <a:solidFill>
                  <a:srgbClr val="FF0000"/>
                </a:solidFill>
              </a:rPr>
              <a:t>первое место. </a:t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В смотре готовности отрядов ЮИД мы заняли 3 место, жюри отметило выступление нашей агитбригады.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rgbClr val="FF0000"/>
                </a:solidFill>
              </a:rPr>
              <a:t>2008 год</a:t>
            </a:r>
            <a:r>
              <a:rPr lang="ru-RU" sz="2000" smtClean="0">
                <a:solidFill>
                  <a:schemeClr val="tx1"/>
                </a:solidFill>
              </a:rPr>
              <a:t> отмечен  их удачным выступлением: </a:t>
            </a:r>
            <a:r>
              <a:rPr lang="ru-RU" sz="2000" smtClean="0">
                <a:solidFill>
                  <a:srgbClr val="FF0000"/>
                </a:solidFill>
              </a:rPr>
              <a:t>2 место</a:t>
            </a:r>
            <a:r>
              <a:rPr lang="ru-RU" sz="2000" smtClean="0">
                <a:solidFill>
                  <a:schemeClr val="tx1"/>
                </a:solidFill>
              </a:rPr>
              <a:t> в районом этапе.</a:t>
            </a:r>
          </a:p>
        </p:txBody>
      </p:sp>
      <p:pic>
        <p:nvPicPr>
          <p:cNvPr id="43017" name="Picture 9" descr="ЮИД 0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631" t="3375" r="3705"/>
          <a:stretch>
            <a:fillRect/>
          </a:stretch>
        </p:blipFill>
        <p:spPr>
          <a:xfrm rot="20343763">
            <a:off x="5651500" y="765175"/>
            <a:ext cx="1349375" cy="1951038"/>
          </a:xfrm>
        </p:spPr>
      </p:pic>
      <p:pic>
        <p:nvPicPr>
          <p:cNvPr id="43018" name="Picture 10" descr="ЮИД 0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4631" t="3375"/>
          <a:stretch>
            <a:fillRect/>
          </a:stretch>
        </p:blipFill>
        <p:spPr>
          <a:xfrm rot="1853993">
            <a:off x="7019925" y="1268413"/>
            <a:ext cx="1403350" cy="1951037"/>
          </a:xfrm>
        </p:spPr>
      </p:pic>
      <p:pic>
        <p:nvPicPr>
          <p:cNvPr id="43019" name="Picture 11" descr="ЮИД 0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l="7874" t="3375"/>
          <a:stretch>
            <a:fillRect/>
          </a:stretch>
        </p:blipFill>
        <p:spPr>
          <a:xfrm rot="20403875">
            <a:off x="5651500" y="2852738"/>
            <a:ext cx="1355725" cy="1951037"/>
          </a:xfrm>
        </p:spPr>
      </p:pic>
      <p:pic>
        <p:nvPicPr>
          <p:cNvPr id="43020" name="Picture 12" descr="ЮИД 00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 l="4631" t="3375"/>
          <a:stretch>
            <a:fillRect/>
          </a:stretch>
        </p:blipFill>
        <p:spPr>
          <a:xfrm rot="13059238">
            <a:off x="6804025" y="4149725"/>
            <a:ext cx="1403350" cy="1951038"/>
          </a:xfrm>
        </p:spPr>
      </p:pic>
      <p:sp>
        <p:nvSpPr>
          <p:cNvPr id="14343" name="Oval 13"/>
          <p:cNvSpPr>
            <a:spLocks noChangeArrowheads="1"/>
          </p:cNvSpPr>
          <p:nvPr/>
        </p:nvSpPr>
        <p:spPr bwMode="auto">
          <a:xfrm>
            <a:off x="5724525" y="5516563"/>
            <a:ext cx="720725" cy="647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Oval 14"/>
          <p:cNvSpPr>
            <a:spLocks noChangeArrowheads="1"/>
          </p:cNvSpPr>
          <p:nvPr/>
        </p:nvSpPr>
        <p:spPr bwMode="auto">
          <a:xfrm>
            <a:off x="5940425" y="5084763"/>
            <a:ext cx="720725" cy="7921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Oval 15"/>
          <p:cNvSpPr>
            <a:spLocks noChangeArrowheads="1"/>
          </p:cNvSpPr>
          <p:nvPr/>
        </p:nvSpPr>
        <p:spPr bwMode="auto">
          <a:xfrm>
            <a:off x="6300788" y="5516563"/>
            <a:ext cx="647700" cy="6492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WordArt 16"/>
          <p:cNvSpPr>
            <a:spLocks noChangeArrowheads="1" noChangeShapeType="1" noTextEdit="1"/>
          </p:cNvSpPr>
          <p:nvPr/>
        </p:nvSpPr>
        <p:spPr bwMode="auto">
          <a:xfrm>
            <a:off x="6084888" y="5734050"/>
            <a:ext cx="457200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67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219009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496"/>
            <a:ext cx="3233651" cy="251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28916" cy="79690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2008 год.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9" y="1000109"/>
            <a:ext cx="4786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Агитбригада отряда ЮИД «Зеленый свет» </a:t>
            </a:r>
          </a:p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стала победителем районного  и зонального этапов </a:t>
            </a:r>
          </a:p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 областного смотра готовности отрядов ЮИД. 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Picture 9" descr="P219008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357298"/>
            <a:ext cx="314327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57818" y="4214818"/>
            <a:ext cx="2901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С 2009 года наш отряд</a:t>
            </a:r>
          </a:p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Стал носить название </a:t>
            </a:r>
          </a:p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«Зелёная волна»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72386" cy="187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rgbClr val="00B050"/>
                </a:solidFill>
              </a:rPr>
              <a:t>2009 -2010 год.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2700" i="1" dirty="0" smtClean="0"/>
              <a:t>Отряд стал победителем  областного  этапа смотра готовности отрядов ЮИД</a:t>
            </a:r>
            <a:br>
              <a:rPr lang="ru-RU" sz="2700" i="1" dirty="0" smtClean="0"/>
            </a:br>
            <a:r>
              <a:rPr lang="ru-RU" sz="2700" i="1" dirty="0" smtClean="0"/>
              <a:t>и областного конкурса</a:t>
            </a:r>
            <a:br>
              <a:rPr lang="ru-RU" sz="2700" i="1" dirty="0" smtClean="0"/>
            </a:br>
            <a:r>
              <a:rPr lang="ru-RU" sz="2700" i="1" dirty="0" smtClean="0"/>
              <a:t>«Поющий дорожный знак»</a:t>
            </a:r>
            <a:endParaRPr lang="ru-RU" sz="2700" i="1" dirty="0"/>
          </a:p>
        </p:txBody>
      </p:sp>
      <p:pic>
        <p:nvPicPr>
          <p:cNvPr id="7" name="Picture 7" descr="C:\Documents and Settings\ВЛАДЕЛЕЦ\Рабочий стол\Для юида\12\100_129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t="15439"/>
          <a:stretch>
            <a:fillRect/>
          </a:stretch>
        </p:blipFill>
        <p:spPr bwMode="auto">
          <a:xfrm>
            <a:off x="285720" y="2500306"/>
            <a:ext cx="427692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C:\Documents and Settings\ВЛАДЕЛЕЦ\Мои документы\воронова фото\ЮИД фото презентации\Поющий знак район\IMGP457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t="13943" r="5536" b="5740"/>
          <a:stretch>
            <a:fillRect/>
          </a:stretch>
        </p:blipFill>
        <p:spPr bwMode="auto">
          <a:xfrm>
            <a:off x="4643438" y="4000504"/>
            <a:ext cx="4216844" cy="269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пионерская\Рабочий стол\Сош_67\ВЫПИСКА.files\Воронова Е.А\Все о ПДД\летопись фотофактов 2012\IMG_83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214554"/>
            <a:ext cx="2555969" cy="170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58272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2011 – 2012 г.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Отряд становился победителем областных этапов  смотров готовности отрядов ЮИД и смотре на проведение акции по безопасности движения,  и призером областного конкурса «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Фотофакт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пионерская\Рабочий стол\Сош_67\ВЫПИСКА.files\Воронова Е.А\Все о ПДД\летопись фотофактов 2012\IMG_83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4066190" cy="2714644"/>
          </a:xfrm>
          <a:prstGeom prst="rect">
            <a:avLst/>
          </a:prstGeom>
          <a:noFill/>
        </p:spPr>
      </p:pic>
      <p:pic>
        <p:nvPicPr>
          <p:cNvPr id="2051" name="Picture 3" descr="E:\ПДД _ 2012-2013\ЮИД _ смотр готовности\IMG_76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00240"/>
            <a:ext cx="4393424" cy="2928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7329510" cy="257829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2013 </a:t>
            </a:r>
            <a:r>
              <a:rPr lang="ru-RU" sz="3200" b="1" i="1" dirty="0" smtClean="0">
                <a:solidFill>
                  <a:srgbClr val="FF0000"/>
                </a:solidFill>
              </a:rPr>
              <a:t>– </a:t>
            </a:r>
            <a:r>
              <a:rPr lang="ru-RU" sz="3200" b="1" i="1" dirty="0" smtClean="0">
                <a:solidFill>
                  <a:srgbClr val="FF0000"/>
                </a:solidFill>
              </a:rPr>
              <a:t>2014 </a:t>
            </a:r>
            <a:r>
              <a:rPr lang="ru-RU" sz="3200" b="1" i="1" dirty="0" smtClean="0">
                <a:solidFill>
                  <a:srgbClr val="FF0000"/>
                </a:solidFill>
              </a:rPr>
              <a:t>г.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Отряд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стал 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победителем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районного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этапа, призером зонального в   смотре 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готовности отрядов ЮИД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и конкурсе на проведение сюжетно – ролевой игры для дошколят по изучению ПДД. Провел  акции «Безопасная дорога», «Комсомольская правда – детям», декадники безопасности перед каникулами, традиционную акцию «У светофора каникул нет!»,  подготовил социальную акцию -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проведение сюжетно – ролевой игры для первоклассников.  Команда юных велосипедистов заняла 2 место  в районом конкурсе «Безопасное колесо». 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1\Desktop\Смотр 2014\DSC004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3384376" cy="2538282"/>
          </a:xfrm>
          <a:prstGeom prst="rect">
            <a:avLst/>
          </a:prstGeom>
          <a:noFill/>
        </p:spPr>
      </p:pic>
      <p:pic>
        <p:nvPicPr>
          <p:cNvPr id="9" name="Picture 2" descr="C:\Users\1\Desktop\ЮИД _ все\Первоклассники\занятие с первоклассниками\IMG_74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149080"/>
            <a:ext cx="3395749" cy="2265218"/>
          </a:xfrm>
          <a:prstGeom prst="rect">
            <a:avLst/>
          </a:prstGeom>
          <a:noFill/>
        </p:spPr>
      </p:pic>
      <p:pic>
        <p:nvPicPr>
          <p:cNvPr id="10" name="Picture 4" descr="C:\Users\1\Desktop\ЮИД _ все\Первоклассники\занятие с первоклассниками\IMG_74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924944"/>
            <a:ext cx="2268252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79512" y="609654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В новом учебном году о</a:t>
            </a:r>
            <a:r>
              <a:rPr lang="ru-RU" sz="1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тряд </a:t>
            </a:r>
            <a:r>
              <a:rPr lang="ru-RU" sz="1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ЮИД </a:t>
            </a:r>
            <a:r>
              <a:rPr lang="ru-RU" sz="1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уже </a:t>
            </a:r>
            <a:r>
              <a:rPr lang="ru-RU" sz="1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провел  </a:t>
            </a:r>
            <a:r>
              <a:rPr lang="ru-RU" sz="1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большую работу.</a:t>
            </a:r>
          </a:p>
          <a:p>
            <a:pPr algn="just"/>
            <a:r>
              <a:rPr lang="ru-RU" sz="1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Выступление на линейке  «Первый звонок»,  викторина по ПДД в 5 классах,  беседы в рамках Всероссийской акции «Внимание, дети!».</a:t>
            </a:r>
            <a:br>
              <a:rPr lang="ru-RU" sz="1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С 8 по 26 сентября прошла акция «Безопасный путь </a:t>
            </a:r>
            <a:r>
              <a:rPr lang="ru-RU" sz="1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в школу», </a:t>
            </a:r>
            <a:r>
              <a:rPr lang="ru-RU" sz="1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направленная  на изучение ПДД,</a:t>
            </a:r>
            <a:r>
              <a:rPr lang="ru-RU" sz="1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их неукоснительное </a:t>
            </a:r>
            <a:r>
              <a:rPr lang="ru-RU" sz="1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практическое применение.  </a:t>
            </a:r>
            <a:endParaRPr lang="ru-RU" sz="1800" b="1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1\Desktop\ЮИД _ все\ЮИД _ 02.09.13\IMG_39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492896"/>
            <a:ext cx="3134315" cy="2088232"/>
          </a:xfrm>
          <a:prstGeom prst="rect">
            <a:avLst/>
          </a:prstGeom>
          <a:noFill/>
        </p:spPr>
      </p:pic>
      <p:pic>
        <p:nvPicPr>
          <p:cNvPr id="7" name="Picture 3" descr="C:\Users\1\Desktop\урок по ПДД _ 11 Б для 2 Г\IMG_38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48880"/>
            <a:ext cx="3780421" cy="2520280"/>
          </a:xfrm>
          <a:prstGeom prst="rect">
            <a:avLst/>
          </a:prstGeom>
          <a:noFill/>
        </p:spPr>
      </p:pic>
      <p:pic>
        <p:nvPicPr>
          <p:cNvPr id="8" name="Picture 2" descr="C:\Users\1\Desktop\урок по ПДД _ 11 Б для 2 Г\IMG_3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293096"/>
            <a:ext cx="3028950" cy="201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9000">
              <a:srgbClr val="92D050">
                <a:alpha val="67000"/>
              </a:srgb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1430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B050"/>
                </a:solidFill>
                <a:latin typeface="Franklin Gothic Medium" pitchFamily="34" charset="0"/>
              </a:rPr>
              <a:t>Первые страницы истории отряда. </a:t>
            </a:r>
            <a:endParaRPr lang="ru-RU" sz="2800" i="1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6" y="2357430"/>
            <a:ext cx="4041775" cy="38147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034" y="1571612"/>
            <a:ext cx="4043362" cy="484030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Пропаганде   правил дорожного движения  в школе  всегда  уделялось большое внимание. В Совете Дружины пионерской организации школы им. </a:t>
            </a:r>
            <a:r>
              <a:rPr lang="ru-RU" dirty="0" err="1" smtClean="0"/>
              <a:t>Ульяны</a:t>
            </a:r>
            <a:r>
              <a:rPr lang="ru-RU" dirty="0" smtClean="0"/>
              <a:t> Громовой, а позже, с 1983 года, в  комитете комсомола отвечала  за это направление </a:t>
            </a:r>
            <a:r>
              <a:rPr lang="ru-RU" dirty="0" err="1" smtClean="0"/>
              <a:t>Ситоленко</a:t>
            </a:r>
            <a:r>
              <a:rPr lang="ru-RU" dirty="0" smtClean="0"/>
              <a:t>   (</a:t>
            </a:r>
            <a:r>
              <a:rPr lang="ru-RU" dirty="0" err="1" smtClean="0"/>
              <a:t>Половодова</a:t>
            </a:r>
            <a:r>
              <a:rPr lang="ru-RU" dirty="0" smtClean="0"/>
              <a:t>) Марина. </a:t>
            </a:r>
            <a:r>
              <a:rPr lang="ru-RU" dirty="0"/>
              <a:t> </a:t>
            </a:r>
            <a:r>
              <a:rPr lang="ru-RU" dirty="0" smtClean="0"/>
              <a:t>С  1985,   став вожатой, Марина Ивановна вплотную занялась работой по созданию отряда ЮИД. В её архиве  нашлось  фотография  проведения октябрятского сбора, посвященном изучению ПДД. </a:t>
            </a:r>
            <a:endParaRPr lang="ru-RU" dirty="0"/>
          </a:p>
        </p:txBody>
      </p:sp>
      <p:pic>
        <p:nvPicPr>
          <p:cNvPr id="8" name="Picture 9" descr="PA03006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90" y="357166"/>
            <a:ext cx="3182937" cy="2514443"/>
          </a:xfrm>
          <a:noFill/>
        </p:spPr>
      </p:pic>
      <p:pic>
        <p:nvPicPr>
          <p:cNvPr id="10" name="Picture 2" descr="C:\Users\1\Desktop\Для всего\Для фотофакта\фото. Оксана\ЮИД. 80-ые\Рисунок (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71810"/>
            <a:ext cx="4040188" cy="3005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tx2">
                <a:lumMod val="40000"/>
                <a:lumOff val="6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00354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00B050"/>
                </a:solidFill>
                <a:latin typeface="Franklin Gothic Medium" pitchFamily="34" charset="0"/>
              </a:rPr>
              <a:t>Первые страницы истории отряда. </a:t>
            </a:r>
            <a:endParaRPr lang="ru-RU" sz="2800" dirty="0"/>
          </a:p>
        </p:txBody>
      </p:sp>
      <p:pic>
        <p:nvPicPr>
          <p:cNvPr id="8" name="Picture 2" descr="E:\ОКСАН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285992"/>
            <a:ext cx="1888038" cy="2714644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В 1987 году командиром отряда, который тогда назывался «Светофор»,  стала Лагутина Оксана, которая в данный момент работает в нашей школе учителем географии и является руководителем школьного </a:t>
            </a:r>
            <a:r>
              <a:rPr lang="ru-RU" dirty="0" err="1" smtClean="0"/>
              <a:t>военно</a:t>
            </a:r>
            <a:r>
              <a:rPr lang="ru-RU" dirty="0" smtClean="0"/>
              <a:t> – исторического музея.  Сейчас Оксана Николаевна  очень много помогает отряду в оформлении стендов и размещении информации по работе отряда на сайте школы.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20000"/>
                <a:lumOff val="8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4186238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1992 – 2006 г.г.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5" name="Picture 14" descr="PICT086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29247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00562" y="357166"/>
            <a:ext cx="4252914" cy="578647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Активная деятельность  отряда  началась в 1992 году. Тогда он получил название «Зелёный свет». </a:t>
            </a:r>
          </a:p>
          <a:p>
            <a:r>
              <a:rPr lang="ru-RU" dirty="0" smtClean="0"/>
              <a:t>Путь от  командира отряда ЮИД школы (с 1996 года по 1998 год) до руководителя отряда (с 1999 по 2006 г.г.)  прошла Иванова Тамара Сергеевна, ныне учитель начальных классов. </a:t>
            </a:r>
          </a:p>
          <a:p>
            <a:r>
              <a:rPr lang="ru-RU" dirty="0" smtClean="0"/>
              <a:t>В 1998 году у отряда появились  девиз и </a:t>
            </a:r>
            <a:r>
              <a:rPr lang="ru-RU" dirty="0" err="1" smtClean="0"/>
              <a:t>речевка</a:t>
            </a:r>
            <a:r>
              <a:rPr lang="ru-RU" dirty="0" smtClean="0"/>
              <a:t>, которые сохраняются и поныне. </a:t>
            </a:r>
            <a:endParaRPr lang="ru-RU" dirty="0"/>
          </a:p>
        </p:txBody>
      </p:sp>
      <p:sp>
        <p:nvSpPr>
          <p:cNvPr id="7" name="Rectangle 6"/>
          <p:cNvSpPr txBox="1">
            <a:spLocks noRot="1" noChangeArrowheads="1"/>
          </p:cNvSpPr>
          <p:nvPr/>
        </p:nvSpPr>
        <p:spPr>
          <a:xfrm>
            <a:off x="2357422" y="3786190"/>
            <a:ext cx="2857520" cy="2714644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lang="ru-RU" sz="1400" b="1" i="1" dirty="0" err="1" smtClean="0">
                <a:solidFill>
                  <a:srgbClr val="FF0000"/>
                </a:solidFill>
              </a:rPr>
              <a:t>Речевка</a:t>
            </a:r>
            <a:r>
              <a:rPr lang="ru-RU" sz="1400" b="1" i="1" dirty="0" smtClean="0">
                <a:solidFill>
                  <a:srgbClr val="FF0000"/>
                </a:solidFill>
              </a:rPr>
              <a:t>: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Безопасным будет путь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Коль </a:t>
            </a:r>
            <a:r>
              <a:rPr kumimoji="0" lang="ru-RU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юидовцы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идут!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Соблюдаем мы везде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законы ПДД!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 помощники ГАИ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Помогаем всем в пути!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Пешеход или водитель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дороге не шалите!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Безопасность детворы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Обеспечит наш ЮИД!</a:t>
            </a:r>
          </a:p>
        </p:txBody>
      </p:sp>
      <p:sp>
        <p:nvSpPr>
          <p:cNvPr id="8" name="Rectangle 5"/>
          <p:cNvSpPr txBox="1">
            <a:spLocks noRot="1" noChangeArrowheads="1"/>
          </p:cNvSpPr>
          <p:nvPr/>
        </p:nvSpPr>
        <p:spPr>
          <a:xfrm>
            <a:off x="142844" y="4000504"/>
            <a:ext cx="2376478" cy="2095496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Девиз: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Свет зелёный нам горит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Потому что мы – ЮИД!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Безопасность обеспечим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дорогах всей планеты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val 10"/>
          <p:cNvSpPr>
            <a:spLocks noChangeArrowheads="1"/>
          </p:cNvSpPr>
          <p:nvPr/>
        </p:nvSpPr>
        <p:spPr bwMode="auto">
          <a:xfrm>
            <a:off x="500034" y="5429264"/>
            <a:ext cx="649288" cy="6492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Oval 11"/>
          <p:cNvSpPr>
            <a:spLocks noChangeArrowheads="1"/>
          </p:cNvSpPr>
          <p:nvPr/>
        </p:nvSpPr>
        <p:spPr bwMode="auto">
          <a:xfrm>
            <a:off x="900113" y="5013325"/>
            <a:ext cx="647700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Oval 12"/>
          <p:cNvSpPr>
            <a:spLocks noChangeArrowheads="1"/>
          </p:cNvSpPr>
          <p:nvPr/>
        </p:nvSpPr>
        <p:spPr bwMode="auto">
          <a:xfrm>
            <a:off x="1214414" y="5286388"/>
            <a:ext cx="647700" cy="71913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WordArt 13"/>
          <p:cNvSpPr>
            <a:spLocks noChangeArrowheads="1" noChangeShapeType="1" noTextEdit="1"/>
          </p:cNvSpPr>
          <p:nvPr/>
        </p:nvSpPr>
        <p:spPr bwMode="auto">
          <a:xfrm rot="917048">
            <a:off x="852332" y="5665741"/>
            <a:ext cx="792162" cy="6111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67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85720" y="428604"/>
            <a:ext cx="4572032" cy="5811847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Отряд проводил большую предупредительную и пропагандистскую работу.  Сильны традиции агитбригады отряда. Уже с 1999 года она представляла Железнодорожный район на областных смотрах и конкурсах агитбригад, занимала только призовые места. В её составе  в разные года были Золотарева Анна, </a:t>
            </a:r>
            <a:r>
              <a:rPr lang="ru-RU" sz="1600" dirty="0" err="1" smtClean="0"/>
              <a:t>Евсюков</a:t>
            </a:r>
            <a:r>
              <a:rPr lang="ru-RU" sz="1600" dirty="0" smtClean="0"/>
              <a:t> Кирилл, Скачков Сергей, Тимашевская Лариса, </a:t>
            </a:r>
            <a:r>
              <a:rPr lang="ru-RU" sz="1600" dirty="0" err="1" smtClean="0"/>
              <a:t>Бакарев</a:t>
            </a:r>
            <a:r>
              <a:rPr lang="ru-RU" sz="1600" dirty="0" smtClean="0"/>
              <a:t> Андрей, Кузнецова Вера, которые связали свою дальнейшую деятельность со сценой и созданием шоу - программ. </a:t>
            </a:r>
          </a:p>
          <a:p>
            <a:endParaRPr lang="ru-RU" sz="1600" dirty="0" smtClean="0"/>
          </a:p>
          <a:p>
            <a:r>
              <a:rPr lang="ru-RU" sz="1600" dirty="0" smtClean="0"/>
              <a:t>     К сожалению, у нас  в архиве есть фото отряда начиная только с 2004 года. Но всё это время он проводил большую работу. </a:t>
            </a:r>
            <a:endParaRPr lang="ru-RU" sz="1600" dirty="0"/>
          </a:p>
        </p:txBody>
      </p:sp>
      <p:pic>
        <p:nvPicPr>
          <p:cNvPr id="10" name="Picture 6" descr="Изображение 022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2" y="214290"/>
            <a:ext cx="3944926" cy="2958695"/>
          </a:xfrm>
        </p:spPr>
      </p:pic>
      <p:sp>
        <p:nvSpPr>
          <p:cNvPr id="11" name="TextBox 10"/>
          <p:cNvSpPr txBox="1"/>
          <p:nvPr/>
        </p:nvSpPr>
        <p:spPr>
          <a:xfrm>
            <a:off x="5572132" y="314324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Отряд  ЮИД «Зеленая волна» 2004 г.</a:t>
            </a:r>
            <a:endParaRPr lang="ru-RU" dirty="0"/>
          </a:p>
        </p:txBody>
      </p:sp>
      <p:pic>
        <p:nvPicPr>
          <p:cNvPr id="14" name="Picture 6" descr="Изображение 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786190"/>
            <a:ext cx="3103556" cy="255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FF00"/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4714908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Работа отряда с 2004 по 2007 год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5" name="Picture 7" descr="Изображение 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3643314"/>
            <a:ext cx="3029989" cy="2273531"/>
          </a:xfrm>
          <a:prstGeom prst="rect">
            <a:avLst/>
          </a:prstGeom>
        </p:spPr>
      </p:pic>
      <p:pic>
        <p:nvPicPr>
          <p:cNvPr id="6" name="Picture 9" descr="C:\Documents and Settings\ВЛАДЕЛЕЦ\Рабочий стол\Фото ЮИД\IMGP34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857232"/>
            <a:ext cx="2924207" cy="219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ICT08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429256" y="928670"/>
            <a:ext cx="2963043" cy="2497584"/>
          </a:xfrm>
          <a:prstGeom prst="rect">
            <a:avLst/>
          </a:prstGeom>
        </p:spPr>
      </p:pic>
      <p:pic>
        <p:nvPicPr>
          <p:cNvPr id="8" name="Picture 8" descr="PICT087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072066" y="4143380"/>
            <a:ext cx="3075170" cy="2306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44" y="3143248"/>
            <a:ext cx="400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8E40"/>
                </a:solidFill>
              </a:rPr>
              <a:t>Акция «Школьник». Сентябрь 2005 г.</a:t>
            </a:r>
            <a:endParaRPr lang="ru-RU" b="1" i="1" dirty="0">
              <a:solidFill>
                <a:srgbClr val="008E4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5929330"/>
            <a:ext cx="4058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8E40"/>
                </a:solidFill>
              </a:rPr>
              <a:t>Праздник «Посвящение в пешеходы».</a:t>
            </a:r>
          </a:p>
          <a:p>
            <a:r>
              <a:rPr lang="ru-RU" b="1" i="1" dirty="0" smtClean="0">
                <a:solidFill>
                  <a:srgbClr val="008E40"/>
                </a:solidFill>
              </a:rPr>
              <a:t>               Сентябрь 2006 г.</a:t>
            </a:r>
            <a:endParaRPr lang="ru-RU" b="1" i="1" dirty="0">
              <a:solidFill>
                <a:srgbClr val="008E4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066" y="3500438"/>
            <a:ext cx="3521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8E40"/>
                </a:solidFill>
              </a:rPr>
              <a:t>Акции «Водитель» и «Пешеход»</a:t>
            </a:r>
          </a:p>
          <a:p>
            <a:r>
              <a:rPr lang="ru-RU" b="1" i="1" dirty="0" smtClean="0">
                <a:solidFill>
                  <a:srgbClr val="008E40"/>
                </a:solidFill>
              </a:rPr>
              <a:t>                     Октябрь 2007 г.</a:t>
            </a:r>
            <a:endParaRPr lang="ru-RU" b="1" i="1" dirty="0">
              <a:solidFill>
                <a:srgbClr val="008E4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0000">
                <a:alpha val="58000"/>
              </a:srgb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5643602" cy="114300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008E40"/>
                </a:solidFill>
                <a:latin typeface="Arial Black" pitchFamily="34" charset="0"/>
              </a:rPr>
              <a:t>Работа отряда отражена в дипломах и грамотах, полученных с 1999 года</a:t>
            </a:r>
            <a:endParaRPr lang="ru-RU" sz="2400" b="1" i="1" dirty="0">
              <a:solidFill>
                <a:srgbClr val="008E4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4786322"/>
            <a:ext cx="2857520" cy="857256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1999 год -  отряд занял 1 место </a:t>
            </a:r>
            <a:r>
              <a:rPr lang="ru-RU" sz="1200" b="1" i="1" dirty="0" smtClean="0"/>
              <a:t>в городском смотре- конкурсе рекламных роликов «За безопасность на дорогах города».</a:t>
            </a:r>
            <a:br>
              <a:rPr lang="ru-RU" sz="1200" b="1" i="1" dirty="0" smtClean="0"/>
            </a:br>
            <a:r>
              <a:rPr lang="ru-RU" sz="1200" b="1" i="1" dirty="0" smtClean="0"/>
              <a:t>В соревнованиях «Безопасное колесо» в 2000 году наша команда  заняла второе место. </a:t>
            </a:r>
            <a:endParaRPr lang="ru-RU" sz="1200" b="1" i="1" dirty="0"/>
          </a:p>
        </p:txBody>
      </p:sp>
      <p:pic>
        <p:nvPicPr>
          <p:cNvPr id="5" name="Picture 6" descr="ЮИД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500174"/>
            <a:ext cx="2336391" cy="3208559"/>
          </a:xfrm>
        </p:spPr>
      </p:pic>
      <p:pic>
        <p:nvPicPr>
          <p:cNvPr id="6" name="Picture 7" descr="ЮИД 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0800000">
            <a:off x="3143240" y="1500174"/>
            <a:ext cx="2359403" cy="3239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7554" y="4929198"/>
            <a:ext cx="2042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2001 год – 1 место </a:t>
            </a:r>
          </a:p>
          <a:p>
            <a:r>
              <a:rPr lang="ru-RU" sz="1400" b="1" i="1" dirty="0" smtClean="0"/>
              <a:t>в районной викторине АВС</a:t>
            </a:r>
            <a:endParaRPr lang="ru-RU" sz="1400" b="1" i="1" dirty="0"/>
          </a:p>
        </p:txBody>
      </p:sp>
      <p:pic>
        <p:nvPicPr>
          <p:cNvPr id="8" name="Picture 8" descr="ЮИД 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0800000">
            <a:off x="6143636" y="1519041"/>
            <a:ext cx="2306264" cy="31661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72198" y="4857760"/>
            <a:ext cx="29370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2001 год – 1 место</a:t>
            </a:r>
          </a:p>
          <a:p>
            <a:r>
              <a:rPr lang="ru-RU" sz="1400" b="1" i="1" dirty="0" smtClean="0"/>
              <a:t>В областном фестивале</a:t>
            </a:r>
          </a:p>
          <a:p>
            <a:r>
              <a:rPr lang="ru-RU" sz="1400" b="1" i="1" dirty="0" smtClean="0"/>
              <a:t>«Мы за безопасность на дорогах»</a:t>
            </a:r>
          </a:p>
          <a:p>
            <a:r>
              <a:rPr lang="ru-RU" sz="1400" b="1" i="1" dirty="0" smtClean="0"/>
              <a:t>В номинации агитбригад.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00B050"/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ЮИД 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920" y="428604"/>
            <a:ext cx="2114423" cy="2903731"/>
          </a:xfrm>
        </p:spPr>
      </p:pic>
      <p:sp>
        <p:nvSpPr>
          <p:cNvPr id="6" name="TextBox 5"/>
          <p:cNvSpPr txBox="1"/>
          <p:nvPr/>
        </p:nvSpPr>
        <p:spPr>
          <a:xfrm>
            <a:off x="285720" y="3286124"/>
            <a:ext cx="2000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2002 год – 2 место</a:t>
            </a:r>
          </a:p>
          <a:p>
            <a:r>
              <a:rPr lang="ru-RU" sz="1400" b="1" i="1" dirty="0" smtClean="0"/>
              <a:t> в районном этапе</a:t>
            </a:r>
          </a:p>
          <a:p>
            <a:r>
              <a:rPr lang="ru-RU" sz="1400" b="1" i="1" dirty="0" smtClean="0"/>
              <a:t>Соревнований «Безопасное колесо»</a:t>
            </a:r>
            <a:endParaRPr lang="ru-RU" sz="1400" b="1" i="1" dirty="0"/>
          </a:p>
        </p:txBody>
      </p:sp>
      <p:pic>
        <p:nvPicPr>
          <p:cNvPr id="7" name="Picture 8" descr="ЮИД 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29058" y="214290"/>
            <a:ext cx="2003367" cy="2751513"/>
          </a:xfrm>
        </p:spPr>
      </p:pic>
      <p:pic>
        <p:nvPicPr>
          <p:cNvPr id="8" name="Picture 9" descr="ЮИД 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1975367">
            <a:off x="5579983" y="1017893"/>
            <a:ext cx="1814512" cy="2490787"/>
          </a:xfrm>
          <a:prstGeom prst="rect">
            <a:avLst/>
          </a:prstGeom>
        </p:spPr>
      </p:pic>
      <p:pic>
        <p:nvPicPr>
          <p:cNvPr id="9" name="Picture 10" descr="ЮИД 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544635">
            <a:off x="3154673" y="2634295"/>
            <a:ext cx="2076450" cy="2847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86380" y="3786190"/>
            <a:ext cx="323037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2003 год</a:t>
            </a:r>
          </a:p>
          <a:p>
            <a:pPr algn="ctr"/>
            <a:r>
              <a:rPr lang="ru-RU" sz="1600" b="1" i="1" dirty="0" smtClean="0"/>
              <a:t> – </a:t>
            </a:r>
            <a:r>
              <a:rPr lang="ru-RU" sz="1600" b="1" i="1" dirty="0" smtClean="0">
                <a:solidFill>
                  <a:srgbClr val="FF0000"/>
                </a:solidFill>
              </a:rPr>
              <a:t>1 место </a:t>
            </a:r>
            <a:r>
              <a:rPr lang="ru-RU" sz="1600" b="1" i="1" dirty="0" smtClean="0"/>
              <a:t>на районном</a:t>
            </a:r>
          </a:p>
          <a:p>
            <a:pPr algn="ctr"/>
            <a:r>
              <a:rPr lang="ru-RU" sz="1600" b="1" i="1" dirty="0" smtClean="0"/>
              <a:t> этапе и 2 место – городском </a:t>
            </a:r>
          </a:p>
          <a:p>
            <a:pPr algn="ctr"/>
            <a:r>
              <a:rPr lang="ru-RU" sz="1600" b="1" i="1" dirty="0" smtClean="0"/>
              <a:t>в викторине АВС.</a:t>
            </a:r>
          </a:p>
          <a:p>
            <a:pPr algn="ctr"/>
            <a:r>
              <a:rPr lang="ru-RU" sz="1600" b="1" i="1" dirty="0" smtClean="0"/>
              <a:t> </a:t>
            </a:r>
            <a:r>
              <a:rPr lang="ru-RU" sz="1600" b="1" i="1" dirty="0" smtClean="0">
                <a:solidFill>
                  <a:srgbClr val="FF0000"/>
                </a:solidFill>
              </a:rPr>
              <a:t>1 место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 smtClean="0"/>
              <a:t>в  областном смотре-</a:t>
            </a:r>
          </a:p>
          <a:p>
            <a:pPr algn="ctr"/>
            <a:r>
              <a:rPr lang="ru-RU" sz="1600" b="1" i="1" dirty="0" smtClean="0"/>
              <a:t> конкурсе отрядов ЮИД «30 лет </a:t>
            </a:r>
          </a:p>
          <a:p>
            <a:pPr algn="ctr"/>
            <a:r>
              <a:rPr lang="ru-RU" sz="1600" b="1" i="1" dirty="0" smtClean="0"/>
              <a:t> в действии!»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3399">
                <a:alpha val="26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143372" y="642918"/>
            <a:ext cx="4056061" cy="49704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В 2004 году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мы заняли в районной викторине АВС </a:t>
            </a:r>
            <a:r>
              <a:rPr lang="ru-RU" sz="2400" dirty="0" smtClean="0">
                <a:solidFill>
                  <a:srgbClr val="FF0000"/>
                </a:solidFill>
              </a:rPr>
              <a:t>1 место.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Соревнования «Безопасное колесо». Наши ребята заняли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2 место.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 снимке – команда велосипедистов.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/>
              <a:t>В областном конкурсе «Верны традициям </a:t>
            </a:r>
            <a:r>
              <a:rPr lang="ru-RU" sz="2400" dirty="0" err="1" smtClean="0"/>
              <a:t>госавтоинспекции</a:t>
            </a:r>
            <a:r>
              <a:rPr lang="ru-RU" sz="2400" dirty="0" smtClean="0"/>
              <a:t>» наш отряд  стал </a:t>
            </a:r>
            <a:r>
              <a:rPr lang="ru-RU" sz="2400" dirty="0" smtClean="0">
                <a:solidFill>
                  <a:srgbClr val="FF0000"/>
                </a:solidFill>
              </a:rPr>
              <a:t>призёром.</a:t>
            </a:r>
          </a:p>
        </p:txBody>
      </p:sp>
      <p:pic>
        <p:nvPicPr>
          <p:cNvPr id="53257" name="Picture 9" descr="ЮИД 0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0902172">
            <a:off x="468313" y="620713"/>
            <a:ext cx="1944687" cy="2879725"/>
          </a:xfrm>
        </p:spPr>
      </p:pic>
      <p:pic>
        <p:nvPicPr>
          <p:cNvPr id="53258" name="Picture 10" descr="ЮИД 0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 rot="1046087">
            <a:off x="1908175" y="836613"/>
            <a:ext cx="1811338" cy="2520950"/>
          </a:xfrm>
        </p:spPr>
      </p:pic>
      <p:pic>
        <p:nvPicPr>
          <p:cNvPr id="53256" name="Picture 8" descr="ЮИД 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l="12968" t="6749" r="11580" b="-8099"/>
          <a:stretch>
            <a:fillRect/>
          </a:stretch>
        </p:blipFill>
        <p:spPr>
          <a:xfrm>
            <a:off x="1258888" y="1844675"/>
            <a:ext cx="1835150" cy="3003550"/>
          </a:xfrm>
        </p:spPr>
      </p:pic>
      <p:pic>
        <p:nvPicPr>
          <p:cNvPr id="53259" name="Picture 11" descr="ЮИД 001"/>
          <p:cNvPicPr>
            <a:picLocks noChangeAspect="1" noChangeArrowheads="1"/>
          </p:cNvPicPr>
          <p:nvPr/>
        </p:nvPicPr>
        <p:blipFill>
          <a:blip r:embed="rId5" cstate="print"/>
          <a:srcRect t="55582" r="50618"/>
          <a:stretch>
            <a:fillRect/>
          </a:stretch>
        </p:blipFill>
        <p:spPr bwMode="auto">
          <a:xfrm>
            <a:off x="755650" y="4365625"/>
            <a:ext cx="3113088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353</TotalTime>
  <Words>695</Words>
  <Application>Microsoft Office PowerPoint</Application>
  <PresentationFormat>Экран (4:3)</PresentationFormat>
  <Paragraphs>81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Открытая</vt:lpstr>
      <vt:lpstr>Тема Office</vt:lpstr>
      <vt:lpstr>Слайд 1</vt:lpstr>
      <vt:lpstr>Первые страницы истории отряда. </vt:lpstr>
      <vt:lpstr>Первые страницы истории отряда. </vt:lpstr>
      <vt:lpstr>1992 – 2006 г.г.</vt:lpstr>
      <vt:lpstr>Слайд 5</vt:lpstr>
      <vt:lpstr>Работа отряда с 2004 по 2007 год</vt:lpstr>
      <vt:lpstr>Работа отряда отражена в дипломах и грамотах, полученных с 1999 года</vt:lpstr>
      <vt:lpstr>Слайд 8</vt:lpstr>
      <vt:lpstr>В 2004 году  мы заняли в районной викторине АВС 1 место. Соревнования «Безопасное колесо». Наши ребята заняли  2 место.  На снимке – команда велосипедистов. В областном конкурсе «Верны традициям госавтоинспекции» наш отряд  стал призёром.</vt:lpstr>
      <vt:lpstr>В 2005 году в районной викторине АВС старшая группа заняла 1 место. 1 место получила и команда велосипедистов в соревнованиях «Безопасное колесо», посвященное  60 – летию Великой Победы.</vt:lpstr>
      <vt:lpstr>2007 год. Наша агитбригада стала победителем в районном смотре  - конкурсе агитбригад. На зональном этапе мы заняли 6 место. Соревнования «Безопасное колесо – 2007» так же принесли победу юным велосипедистам отряда. Удачно выступили мы и  в викторине АВС, заняв младшей группой первое место.  В смотре готовности отрядов ЮИД мы заняли 3 место, жюри отметило выступление нашей агитбригады. 2008 год отмечен  их удачным выступлением: 2 место в районом этапе.</vt:lpstr>
      <vt:lpstr>2008 год. </vt:lpstr>
      <vt:lpstr>2009 -2010 год.  Отряд стал победителем  областного  этапа смотра готовности отрядов ЮИД и областного конкурса «Поющий дорожный знак»</vt:lpstr>
      <vt:lpstr>2011 – 2012 г. Отряд становился победителем областных этапов  смотров готовности отрядов ЮИД и смотре на проведение акции по безопасности движения,  и призером областного конкурса «Фотофакт»</vt:lpstr>
      <vt:lpstr>2013 – 2014 г. Отряд стал  победителем районного  этапа, призером зонального в   смотре  готовности отрядов ЮИД и конкурсе на проведение сюжетно – ролевой игры для дошколят по изучению ПДД. Провел  акции «Безопасная дорога», «Комсомольская правда – детям», декадники безопасности перед каникулами, традиционную акцию «У светофора каникул нет!»,  подготовил социальную акцию -  проведение сюжетно – ролевой игры для первоклассников.  Команда юных велосипедистов заняла 2 место  в районом конкурсе «Безопасное колесо». </vt:lpstr>
      <vt:lpstr>В новом учебном году отряд ЮИД  уже   провел  большую работу.  Выступление на линейке  «Первый звонок»,  викторина по ПДД в 5 классах,  беседы в рамках Всероссийской акции «Внимание, дети!». С 8 по 26 сентября прошла акция «Безопасный путь  в школу»,  направленная  на изучение ПДД,  их неукоснительное  практическое применение.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2008 год.</dc:title>
  <cp:lastModifiedBy>1</cp:lastModifiedBy>
  <cp:revision>40</cp:revision>
  <dcterms:modified xsi:type="dcterms:W3CDTF">2014-09-29T16:38:27Z</dcterms:modified>
</cp:coreProperties>
</file>