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84" r:id="rId13"/>
    <p:sldId id="269" r:id="rId14"/>
    <p:sldId id="263" r:id="rId15"/>
    <p:sldId id="271" r:id="rId16"/>
    <p:sldId id="272" r:id="rId17"/>
    <p:sldId id="273" r:id="rId18"/>
    <p:sldId id="274" r:id="rId19"/>
    <p:sldId id="277" r:id="rId20"/>
    <p:sldId id="275" r:id="rId21"/>
    <p:sldId id="280" r:id="rId22"/>
    <p:sldId id="276" r:id="rId23"/>
    <p:sldId id="278" r:id="rId24"/>
    <p:sldId id="279" r:id="rId25"/>
    <p:sldId id="27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4BD84-E5CD-484E-94D9-B3AD8D723A03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4704C-293A-4E8A-9CC5-B5E3F2AE1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434D7-2B5A-40FD-80F4-7888C385AF6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704C-293A-4E8A-9CC5-B5E3F2AE1E3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7E32-FA9B-4A32-B540-A4AF70299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335A6-3409-4720-B9ED-5641844FAFA8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89D65-5BC9-466F-80AE-058E1359AF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53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5" Type="http://schemas.openxmlformats.org/officeDocument/2006/relationships/package" Target="../embeddings/_________Microsoft_Office_Word2.docx"/><Relationship Id="rId4" Type="http://schemas.openxmlformats.org/officeDocument/2006/relationships/package" Target="../embeddings/_________Microsoft_Office_Word1.doc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4.gif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gi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91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65000">
              <a:srgbClr val="0099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Скругленная соединительная линия 11"/>
          <p:cNvCxnSpPr/>
          <p:nvPr/>
        </p:nvCxnSpPr>
        <p:spPr>
          <a:xfrm>
            <a:off x="2857488" y="0"/>
            <a:ext cx="6286512" cy="3929066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>
            <a:off x="3714744" y="0"/>
            <a:ext cx="5429256" cy="385762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>
            <a:off x="4357686" y="0"/>
            <a:ext cx="4786314" cy="378619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rot="5400000" flipH="1" flipV="1">
            <a:off x="4822029" y="2536029"/>
            <a:ext cx="4643446" cy="4000496"/>
          </a:xfrm>
          <a:prstGeom prst="curvedConnector3">
            <a:avLst>
              <a:gd name="adj1" fmla="val 4606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/>
          <p:nvPr/>
        </p:nvCxnSpPr>
        <p:spPr>
          <a:xfrm rot="5400000" flipH="1" flipV="1">
            <a:off x="5179219" y="2893219"/>
            <a:ext cx="4143380" cy="3786182"/>
          </a:xfrm>
          <a:prstGeom prst="curvedConnector3">
            <a:avLst>
              <a:gd name="adj1" fmla="val 4684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9"/>
          <p:cNvCxnSpPr/>
          <p:nvPr/>
        </p:nvCxnSpPr>
        <p:spPr>
          <a:xfrm rot="5400000" flipH="1" flipV="1">
            <a:off x="4714872" y="2428872"/>
            <a:ext cx="4572008" cy="428624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-конечная звезда 44"/>
          <p:cNvSpPr/>
          <p:nvPr/>
        </p:nvSpPr>
        <p:spPr>
          <a:xfrm>
            <a:off x="7572396" y="5072074"/>
            <a:ext cx="428628" cy="642942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7929586" y="4786322"/>
            <a:ext cx="500066" cy="71438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8429652" y="4643446"/>
            <a:ext cx="357190" cy="357190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7858148" y="571480"/>
            <a:ext cx="357190" cy="571504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7429520" y="214290"/>
            <a:ext cx="428628" cy="500066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4-конечная звезда 49"/>
          <p:cNvSpPr/>
          <p:nvPr/>
        </p:nvSpPr>
        <p:spPr>
          <a:xfrm>
            <a:off x="8215338" y="214290"/>
            <a:ext cx="428628" cy="50009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://sh-67.narod.ru/image/logo67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571612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Documents and Settings\ВЛАДЕЛЕЦ\Рабочий стол\воронова фото\25.02\P2130054.JPG"/>
          <p:cNvPicPr>
            <a:picLocks noChangeAspect="1" noChangeArrowheads="1"/>
          </p:cNvPicPr>
          <p:nvPr/>
        </p:nvPicPr>
        <p:blipFill>
          <a:blip r:embed="rId3" cstate="print"/>
          <a:srcRect l="4427" t="16633" b="4829"/>
          <a:stretch>
            <a:fillRect/>
          </a:stretch>
        </p:blipFill>
        <p:spPr bwMode="auto">
          <a:xfrm rot="20167707">
            <a:off x="1602837" y="2488690"/>
            <a:ext cx="2431159" cy="1498326"/>
          </a:xfrm>
          <a:prstGeom prst="rect">
            <a:avLst/>
          </a:prstGeom>
          <a:noFill/>
        </p:spPr>
      </p:pic>
      <p:pic>
        <p:nvPicPr>
          <p:cNvPr id="25" name="Picture 10" descr="IMG_71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519181">
            <a:off x="4257783" y="2394179"/>
            <a:ext cx="2650329" cy="176688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1520" y="4293096"/>
            <a:ext cx="88652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Отчёт  работы за  2013 – 14  учебный год: «Готовность № 1!»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Проведение 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акции </a:t>
            </a:r>
            <a:r>
              <a:rPr lang="ru-RU" sz="3600" b="1" i="1" dirty="0" smtClean="0">
                <a:solidFill>
                  <a:srgbClr val="FF0000"/>
                </a:solidFill>
              </a:rPr>
              <a:t>«Безопасный путь в школу</a:t>
            </a:r>
            <a:r>
              <a:rPr lang="ru-RU" sz="2400" b="1" i="1" dirty="0" smtClean="0">
                <a:solidFill>
                  <a:srgbClr val="FF0000"/>
                </a:solidFill>
              </a:rPr>
              <a:t>»</a:t>
            </a:r>
            <a:endParaRPr lang="ru-RU" sz="2400" b="1" i="1" dirty="0">
              <a:solidFill>
                <a:srgbClr val="FF0000"/>
              </a:solidFill>
            </a:endParaRPr>
          </a:p>
          <a:p>
            <a:endParaRPr lang="ru-RU" sz="2400" b="1" i="1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 descr="E:\IMG_6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42852"/>
            <a:ext cx="3536181" cy="235745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357166"/>
            <a:ext cx="4864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</a:rPr>
              <a:t>Отряд  ЮИД «Зеленая волна»</a:t>
            </a:r>
          </a:p>
          <a:p>
            <a:r>
              <a:rPr lang="ru-RU" sz="2400" b="1" dirty="0" smtClean="0">
                <a:solidFill>
                  <a:srgbClr val="006666"/>
                </a:solidFill>
              </a:rPr>
              <a:t>МБОУ СОШ № 67</a:t>
            </a:r>
          </a:p>
          <a:p>
            <a:r>
              <a:rPr lang="ru-RU" sz="2400" b="1" dirty="0" smtClean="0">
                <a:solidFill>
                  <a:srgbClr val="006666"/>
                </a:solidFill>
              </a:rPr>
              <a:t>Железнодорожного района </a:t>
            </a:r>
          </a:p>
          <a:p>
            <a:r>
              <a:rPr lang="ru-RU" sz="2400" b="1" dirty="0" smtClean="0">
                <a:solidFill>
                  <a:srgbClr val="006666"/>
                </a:solidFill>
              </a:rPr>
              <a:t>г. Ростова – на – Дону.</a:t>
            </a:r>
          </a:p>
          <a:p>
            <a:r>
              <a:rPr lang="ru-RU" sz="2400" b="1" dirty="0" smtClean="0">
                <a:solidFill>
                  <a:srgbClr val="006666"/>
                </a:solidFill>
              </a:rPr>
              <a:t>Год основания: 1992 г.</a:t>
            </a:r>
            <a:endParaRPr lang="ru-RU" sz="2400" b="1" dirty="0">
              <a:solidFill>
                <a:srgbClr val="006666"/>
              </a:solidFill>
            </a:endParaRPr>
          </a:p>
        </p:txBody>
      </p:sp>
      <p:pic>
        <p:nvPicPr>
          <p:cNvPr id="1027" name="Picture 3" descr="C:\Users\1\Desktop\ЮИД\дошколята\IMG_47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5157192"/>
            <a:ext cx="2222160" cy="148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6666"/>
                </a:solidFill>
                <a:latin typeface="Constantia" pitchFamily="18" charset="0"/>
              </a:rPr>
              <a:t>На площадке  - переход.</a:t>
            </a:r>
            <a:br>
              <a:rPr lang="ru-RU" sz="2800" b="1" i="1" dirty="0" smtClean="0">
                <a:solidFill>
                  <a:srgbClr val="006666"/>
                </a:solidFill>
                <a:latin typeface="Constantia" pitchFamily="18" charset="0"/>
              </a:rPr>
            </a:br>
            <a:r>
              <a:rPr lang="ru-RU" sz="2800" b="1" i="1" dirty="0" smtClean="0">
                <a:solidFill>
                  <a:srgbClr val="006666"/>
                </a:solidFill>
                <a:latin typeface="Constantia" pitchFamily="18" charset="0"/>
              </a:rPr>
              <a:t>Здесь взрослеет пешеход!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</a:br>
            <a:endParaRPr lang="ru-RU" sz="28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2050" name="Picture 2" descr="C:\Documents and Settings\пионерская\Рабочий стол\Сош_67\ВЫПИСКА.files\Воронова Е.А\Все о ПДД\фото ЮИД\IMG_71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616242" cy="2410827"/>
          </a:xfrm>
          <a:prstGeom prst="rect">
            <a:avLst/>
          </a:prstGeom>
          <a:noFill/>
        </p:spPr>
      </p:pic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7380312" y="1484784"/>
            <a:ext cx="1475656" cy="12903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/>
              <a:t>За жизнь</a:t>
            </a:r>
          </a:p>
          <a:p>
            <a:pPr algn="ctr"/>
            <a:r>
              <a:rPr lang="ru-RU" b="1" dirty="0" smtClean="0"/>
              <a:t>Детей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6948264" y="2276872"/>
            <a:ext cx="1288238" cy="13527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Все </a:t>
            </a:r>
          </a:p>
          <a:p>
            <a:r>
              <a:rPr lang="ru-RU" b="1" dirty="0" smtClean="0"/>
              <a:t>люди </a:t>
            </a:r>
          </a:p>
          <a:p>
            <a:endParaRPr lang="ru-RU" b="1" dirty="0" smtClean="0"/>
          </a:p>
          <a:p>
            <a:r>
              <a:rPr lang="ru-RU" b="1" dirty="0" smtClean="0"/>
              <a:t>на планете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884368" y="2204864"/>
            <a:ext cx="1259632" cy="1296144"/>
          </a:xfrm>
          <a:prstGeom prst="ellipse">
            <a:avLst/>
          </a:prstGeom>
          <a:solidFill>
            <a:srgbClr val="23FD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/>
              <a:t>в ответе!</a:t>
            </a:r>
            <a:endParaRPr lang="ru-RU" b="1" dirty="0"/>
          </a:p>
        </p:txBody>
      </p:sp>
      <p:pic>
        <p:nvPicPr>
          <p:cNvPr id="13" name="Рисунок 12" descr="http://www.who.int/entity/roadsafety/decade_of_action/toolkit/tag_310px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2276872"/>
            <a:ext cx="946216" cy="94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h-67.narod.ru/image/logo67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2420888"/>
            <a:ext cx="438143" cy="5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IMG_71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91880" y="3717032"/>
            <a:ext cx="3281363" cy="2187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00B0F0">
                <a:alpha val="99000"/>
              </a:srgbClr>
            </a:gs>
            <a:gs pos="24000">
              <a:srgbClr val="00B0F0">
                <a:alpha val="99000"/>
              </a:srgbClr>
            </a:gs>
            <a:gs pos="24000">
              <a:srgbClr val="00B0F0">
                <a:alpha val="99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8382000" y="4495800"/>
            <a:ext cx="504825" cy="2016125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8001024" y="1785926"/>
            <a:ext cx="1008063" cy="1944688"/>
          </a:xfrm>
          <a:prstGeom prst="star4">
            <a:avLst>
              <a:gd name="adj" fmla="val 125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71472" y="5085184"/>
            <a:ext cx="7312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Franklin Gothic Medium" pitchFamily="34" charset="0"/>
              </a:rPr>
              <a:t>Стенды  </a:t>
            </a:r>
            <a:r>
              <a:rPr lang="ru-RU" sz="3200" b="1" i="1" dirty="0" smtClean="0">
                <a:solidFill>
                  <a:srgbClr val="FF0000"/>
                </a:solidFill>
                <a:latin typeface="Franklin Gothic Medium" pitchFamily="34" charset="0"/>
              </a:rPr>
              <a:t>«За безопасность </a:t>
            </a:r>
            <a:r>
              <a:rPr lang="ru-RU" sz="3200" b="1" i="1" dirty="0" smtClean="0">
                <a:solidFill>
                  <a:srgbClr val="FF0000"/>
                </a:solidFill>
                <a:latin typeface="Franklin Gothic Medium" pitchFamily="34" charset="0"/>
              </a:rPr>
              <a:t>    Дорожного </a:t>
            </a:r>
            <a:r>
              <a:rPr lang="ru-RU" sz="3200" b="1" i="1" dirty="0" smtClean="0">
                <a:solidFill>
                  <a:srgbClr val="FF0000"/>
                </a:solidFill>
                <a:latin typeface="Franklin Gothic Medium" pitchFamily="34" charset="0"/>
              </a:rPr>
              <a:t>движения!»</a:t>
            </a:r>
            <a:endParaRPr lang="ru-RU" sz="3200" b="1" i="1" dirty="0">
              <a:solidFill>
                <a:srgbClr val="FF0000"/>
              </a:solidFill>
              <a:latin typeface="Franklin Gothic Medium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142852"/>
            <a:ext cx="680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«Информационные»  окна: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7929586" y="142852"/>
            <a:ext cx="792163" cy="194468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13" name="Picture 1" descr="C:\Users\1\Desktop\Смотр 2014\IMG_0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5395474" cy="3096344"/>
          </a:xfrm>
          <a:prstGeom prst="rect">
            <a:avLst/>
          </a:prstGeom>
          <a:noFill/>
        </p:spPr>
      </p:pic>
      <p:pic>
        <p:nvPicPr>
          <p:cNvPr id="13314" name="Picture 2" descr="C:\Users\1\Desktop\Смотр 2014\IMG_0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132856"/>
            <a:ext cx="2415495" cy="304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nimBg="1"/>
      <p:bldP spid="24584" grpId="0" animBg="1"/>
      <p:bldP spid="245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>
                <a:alpha val="20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Impact" pitchFamily="34" charset="0"/>
              </a:rPr>
              <a:t>Уголок отряда ЮИД</a:t>
            </a:r>
            <a:endParaRPr lang="ru-RU" sz="4000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40962" name="Picture 2" descr="C:\Users\1\Desktop\Смотр 2014\фото13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560" t="20380" r="11811" b="9264"/>
          <a:stretch>
            <a:fillRect/>
          </a:stretch>
        </p:blipFill>
        <p:spPr bwMode="auto">
          <a:xfrm>
            <a:off x="1403648" y="1268760"/>
            <a:ext cx="6855937" cy="5047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8382000" y="4495800"/>
            <a:ext cx="504825" cy="2016125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8001024" y="1785926"/>
            <a:ext cx="1008063" cy="1944688"/>
          </a:xfrm>
          <a:prstGeom prst="star4">
            <a:avLst>
              <a:gd name="adj" fmla="val 125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10" y="142852"/>
            <a:ext cx="378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На сайте школы – страничка отряда </a:t>
            </a:r>
            <a:r>
              <a:rPr lang="ru-RU" sz="3600" b="1" i="1" dirty="0" smtClean="0">
                <a:solidFill>
                  <a:srgbClr val="00B050"/>
                </a:solidFill>
              </a:rPr>
              <a:t>«Зеленая волна»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7929586" y="142852"/>
            <a:ext cx="792163" cy="194468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nimBg="1"/>
      <p:bldP spid="24584" grpId="0" animBg="1"/>
      <p:bldP spid="245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Содержимое 4" descr="http://www.gibdd.ru/uploads/545e3e483a9acbb944806d8cd9819eac_260x195_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7" name="Picture 3" descr="C:\Users\1\Desktop\Фото\Фото с фотоаппарата\P619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7072"/>
            <a:ext cx="32146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who.int/entity/roadsafety/decade_of_action/toolkit/tag_310p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212976"/>
            <a:ext cx="2521396" cy="252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6058371" cy="3384674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 БЕЗОПАСНОСТЬ ДЕТЕЙ НА ДОРОГАХ  главная  проблема планеты!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Мы активно включились  в работу  в рамках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Десятилетия действий за безопасность дорожного </a:t>
            </a:r>
            <a:r>
              <a:rPr lang="ru-RU" sz="3200" b="1" dirty="0" smtClean="0">
                <a:solidFill>
                  <a:srgbClr val="FF0000"/>
                </a:solidFill>
              </a:rPr>
              <a:t>движения.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87824" y="6165304"/>
            <a:ext cx="5221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Calibri" pitchFamily="34" charset="0"/>
              </a:rPr>
              <a:t>«Мы  действуем!». </a:t>
            </a:r>
            <a:endParaRPr lang="ru-RU" sz="2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20440006">
            <a:off x="46343" y="3509831"/>
            <a:ext cx="32400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«Вместе спасём тысячи жизней!»</a:t>
            </a:r>
          </a:p>
        </p:txBody>
      </p:sp>
      <p:pic>
        <p:nvPicPr>
          <p:cNvPr id="10" name="Picture 3" descr="C:\Users\1\Desktop\ЮИД _ все\Первоклассники\занятие с первоклассниками\IMG_74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581035">
            <a:off x="5969686" y="3165092"/>
            <a:ext cx="3026193" cy="2017462"/>
          </a:xfrm>
          <a:prstGeom prst="rect">
            <a:avLst/>
          </a:prstGeom>
          <a:noFill/>
        </p:spPr>
      </p:pic>
      <p:pic>
        <p:nvPicPr>
          <p:cNvPr id="11" name="Picture 4" descr="C:\Documents and Settings\пионерская\Рабочий стол\Сош_67\ВЫПИСКА.files\Воронова Е.А\Все о ПДД\Новая папка\у светофора каникул нет\IMG_69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509120"/>
            <a:ext cx="2571732" cy="17144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урок по ПДД _ 11 Б для 2 Г\IMG_3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2858544" cy="1905696"/>
          </a:xfrm>
          <a:prstGeom prst="rect">
            <a:avLst/>
          </a:prstGeom>
          <a:noFill/>
        </p:spPr>
      </p:pic>
      <p:pic>
        <p:nvPicPr>
          <p:cNvPr id="6146" name="Picture 2" descr="C:\Users\1\Desktop\ЮИД _ все\Первоклассники\занятие с первоклассниками\IMG_7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2870172" cy="1913448"/>
          </a:xfrm>
          <a:prstGeom prst="rect">
            <a:avLst/>
          </a:prstGeom>
          <a:noFill/>
        </p:spPr>
      </p:pic>
      <p:pic>
        <p:nvPicPr>
          <p:cNvPr id="4" name="Picture 11" descr="IMG_7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27584" y="260648"/>
            <a:ext cx="2880320" cy="1920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332657"/>
            <a:ext cx="5544616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Акция </a:t>
            </a: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 «</a:t>
            </a:r>
            <a:r>
              <a:rPr lang="ru-RU" dirty="0" smtClean="0">
                <a:solidFill>
                  <a:srgbClr val="FF0000"/>
                </a:solidFill>
              </a:rPr>
              <a:t>Безопасный путь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 школу</a:t>
            </a:r>
            <a:r>
              <a:rPr lang="ru-RU" sz="4400" dirty="0" smtClean="0">
                <a:solidFill>
                  <a:srgbClr val="FF0000"/>
                </a:solidFill>
              </a:rPr>
              <a:t>»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проводят отряд ЮИД </a:t>
            </a:r>
            <a:r>
              <a:rPr lang="ru-RU" sz="3100" b="1" i="1" dirty="0" smtClean="0">
                <a:solidFill>
                  <a:srgbClr val="00B050"/>
                </a:solidFill>
              </a:rPr>
              <a:t>«Зеленая волна»</a:t>
            </a:r>
            <a:r>
              <a:rPr lang="ru-RU" sz="3100" b="1" i="1" dirty="0" smtClean="0">
                <a:solidFill>
                  <a:srgbClr val="FF0000"/>
                </a:solidFill>
              </a:rPr>
              <a:t> и старшеклассники </a:t>
            </a:r>
            <a:endParaRPr lang="ru-RU" sz="31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3429000"/>
            <a:ext cx="6588224" cy="175260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Цел</a:t>
            </a:r>
            <a:r>
              <a:rPr lang="ru-RU" sz="2400" b="1" i="1" dirty="0">
                <a:solidFill>
                  <a:srgbClr val="FF6600"/>
                </a:solidFill>
              </a:rPr>
              <a:t>ь</a:t>
            </a:r>
            <a:r>
              <a:rPr lang="ru-RU" sz="2400" b="1" i="1" dirty="0" smtClean="0">
                <a:solidFill>
                  <a:srgbClr val="FF6600"/>
                </a:solidFill>
              </a:rPr>
              <a:t>: сохранение жизни и здоровья детей на основе  формирования осознанной позиции грамотного и ответственного участника дорожного движения </a:t>
            </a:r>
          </a:p>
          <a:p>
            <a:endParaRPr lang="ru-RU" sz="2400" b="1" i="1" dirty="0" smtClean="0">
              <a:solidFill>
                <a:srgbClr val="FFFF00"/>
              </a:solidFill>
            </a:endParaRPr>
          </a:p>
          <a:p>
            <a:endParaRPr lang="ru-RU" sz="24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5085184"/>
            <a:ext cx="5760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Девиз 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акции :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 «Ни одного ДТП в микрорайоне  школы!»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  </a:t>
            </a:r>
            <a:r>
              <a:rPr lang="ru-RU" sz="4000" b="1" i="1" dirty="0" smtClean="0">
                <a:solidFill>
                  <a:srgbClr val="FF0000"/>
                </a:solidFill>
              </a:rPr>
              <a:t>  Начало  акции: 1 сентября 2014 г. 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В рамках  Всероссийского мероприятия </a:t>
            </a:r>
            <a:br>
              <a:rPr lang="ru-RU" sz="3100" b="1" i="1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«Внимание, дети!»</a:t>
            </a:r>
            <a:r>
              <a:rPr lang="ru-RU" sz="4000" b="1" i="1" dirty="0" smtClean="0">
                <a:solidFill>
                  <a:srgbClr val="FF0000"/>
                </a:solidFill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endParaRPr lang="ru-RU" sz="3100" b="1" i="1" dirty="0">
              <a:solidFill>
                <a:srgbClr val="FF0000"/>
              </a:solidFill>
            </a:endParaRPr>
          </a:p>
        </p:txBody>
      </p:sp>
      <p:pic>
        <p:nvPicPr>
          <p:cNvPr id="6" name="Picture 7" descr="P3170157"/>
          <p:cNvPicPr>
            <a:picLocks noChangeAspect="1" noChangeArrowheads="1"/>
          </p:cNvPicPr>
          <p:nvPr/>
        </p:nvPicPr>
        <p:blipFill>
          <a:blip r:embed="rId2" cstate="print"/>
          <a:srcRect l="24146" r="24146"/>
          <a:stretch>
            <a:fillRect/>
          </a:stretch>
        </p:blipFill>
        <p:spPr>
          <a:xfrm>
            <a:off x="7740352" y="1196752"/>
            <a:ext cx="1179390" cy="1785934"/>
          </a:xfrm>
          <a:prstGeom prst="rect">
            <a:avLst/>
          </a:prstGeom>
        </p:spPr>
      </p:pic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857224" y="4643446"/>
            <a:ext cx="863600" cy="79216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42844" y="4643446"/>
            <a:ext cx="863600" cy="792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00034" y="4071942"/>
            <a:ext cx="863600" cy="7921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428596" y="5072074"/>
            <a:ext cx="1008063" cy="68421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67 </a:t>
            </a:r>
          </a:p>
        </p:txBody>
      </p:sp>
      <p:pic>
        <p:nvPicPr>
          <p:cNvPr id="8194" name="Picture 2" descr="C:\Users\1\Desktop\ЮИД _ все\ЮИД _ 02.09.13\IMG_3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312368" cy="2208245"/>
          </a:xfrm>
          <a:prstGeom prst="rect">
            <a:avLst/>
          </a:prstGeom>
          <a:noFill/>
        </p:spPr>
      </p:pic>
      <p:pic>
        <p:nvPicPr>
          <p:cNvPr id="8195" name="Picture 3" descr="C:\Users\1\Desktop\ЮИД _ все\ЮИД _ 02.09.13\IMG_3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36912"/>
            <a:ext cx="3477600" cy="2318400"/>
          </a:xfrm>
          <a:prstGeom prst="rect">
            <a:avLst/>
          </a:prstGeom>
          <a:noFill/>
        </p:spPr>
      </p:pic>
      <p:pic>
        <p:nvPicPr>
          <p:cNvPr id="8197" name="Picture 5" descr="C:\Users\1\Desktop\ЮИД _ все\ЮИД _ 02.09.13\IMG_39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429000"/>
            <a:ext cx="3477600" cy="2318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076056" y="5661248"/>
            <a:ext cx="367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</a:rPr>
              <a:t>Выступление агитбригады, вручение листовок юным пешеходам.</a:t>
            </a:r>
            <a:endParaRPr lang="ru-RU" sz="20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FFFF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Эмблема акции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i="1" dirty="0" smtClean="0">
                <a:latin typeface="Arial" pitchFamily="34" charset="0"/>
                <a:cs typeface="Arial" pitchFamily="34" charset="0"/>
              </a:rPr>
              <a:t>«Безопасный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  путь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в школу»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 descr="C:\Users\1\Desktop\Смотр 2014\смайл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842958">
            <a:off x="2304185" y="2016932"/>
            <a:ext cx="4082195" cy="3777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673" y="188640"/>
            <a:ext cx="7524328" cy="167235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9900"/>
                </a:solidFill>
                <a:latin typeface="Garamond Premr Pro Smbd" pitchFamily="18" charset="0"/>
              </a:rPr>
              <a:t>  Социальную акцию  провели</a:t>
            </a:r>
            <a:r>
              <a:rPr lang="ru-RU" sz="3200" b="1" i="1" dirty="0" smtClean="0">
                <a:solidFill>
                  <a:srgbClr val="009900"/>
                </a:solidFill>
                <a:latin typeface="Garamond Premr Pro Smbd" pitchFamily="18" charset="0"/>
              </a:rPr>
              <a:t>:</a:t>
            </a:r>
            <a:br>
              <a:rPr lang="ru-RU" sz="3200" b="1" i="1" dirty="0" smtClean="0">
                <a:solidFill>
                  <a:srgbClr val="009900"/>
                </a:solidFill>
                <a:latin typeface="Garamond Premr Pro Smbd" pitchFamily="18" charset="0"/>
              </a:rPr>
            </a:br>
            <a:r>
              <a:rPr lang="ru-RU" sz="3200" b="1" i="1" dirty="0" smtClean="0">
                <a:solidFill>
                  <a:srgbClr val="009900"/>
                </a:solidFill>
                <a:latin typeface="Garamond Premr Pro Smbd" pitchFamily="18" charset="0"/>
              </a:rPr>
              <a:t>1. Отряд ЮИД  школы «Зеленая волна»</a:t>
            </a:r>
            <a:br>
              <a:rPr lang="ru-RU" sz="3200" b="1" i="1" dirty="0" smtClean="0">
                <a:solidFill>
                  <a:srgbClr val="009900"/>
                </a:solidFill>
                <a:latin typeface="Garamond Premr Pro Smbd" pitchFamily="18" charset="0"/>
              </a:rPr>
            </a:br>
            <a:r>
              <a:rPr lang="ru-RU" sz="3200" b="1" i="1" dirty="0" smtClean="0">
                <a:solidFill>
                  <a:srgbClr val="009900"/>
                </a:solidFill>
                <a:latin typeface="Garamond Premr Pro Smbd" pitchFamily="18" charset="0"/>
              </a:rPr>
              <a:t>2. Отряды ЮИД 10 – 11 классов</a:t>
            </a:r>
            <a:endParaRPr lang="ru-RU" sz="3200" b="1" i="1" dirty="0">
              <a:solidFill>
                <a:srgbClr val="009900"/>
              </a:solidFill>
              <a:latin typeface="Garamond Premr Pro Smbd" pitchFamily="18" charset="0"/>
            </a:endParaRPr>
          </a:p>
        </p:txBody>
      </p:sp>
      <p:pic>
        <p:nvPicPr>
          <p:cNvPr id="6145" name="Picture 1" descr="C:\Users\1\Desktop\урок по ПДД _ 11 Б для 2 Г\IMG_386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365104"/>
            <a:ext cx="3428554" cy="2285703"/>
          </a:xfrm>
          <a:prstGeom prst="rect">
            <a:avLst/>
          </a:prstGeom>
          <a:noFill/>
        </p:spPr>
      </p:pic>
      <p:pic>
        <p:nvPicPr>
          <p:cNvPr id="7" name="Picture 2" descr="C:\Users\1\Desktop\Для всего\Школьное\Все о ПДД\ЮИД\дошколята\IMG_47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653136"/>
            <a:ext cx="2938549" cy="1957647"/>
          </a:xfrm>
          <a:prstGeom prst="rect">
            <a:avLst/>
          </a:prstGeom>
          <a:noFill/>
        </p:spPr>
      </p:pic>
      <p:pic>
        <p:nvPicPr>
          <p:cNvPr id="9" name="Picture 2" descr="C:\Users\1\Desktop\ЮИД _ все\Первоклассники\занятие с первоклассниками\IMG_74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132114">
            <a:off x="446514" y="2545031"/>
            <a:ext cx="3028949" cy="2019300"/>
          </a:xfrm>
          <a:prstGeom prst="rect">
            <a:avLst/>
          </a:prstGeom>
          <a:noFill/>
        </p:spPr>
      </p:pic>
      <p:pic>
        <p:nvPicPr>
          <p:cNvPr id="7169" name="Picture 1" descr="C:\Users\1\Desktop\ЮИД _ все\ЮИД\посвящ. в пешех 1-классников _ 24.09.13\IMG_4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276872"/>
            <a:ext cx="3477660" cy="2318440"/>
          </a:xfrm>
          <a:prstGeom prst="rect">
            <a:avLst/>
          </a:prstGeom>
          <a:noFill/>
        </p:spPr>
      </p:pic>
      <p:pic>
        <p:nvPicPr>
          <p:cNvPr id="5" name="Picture 1" descr="C:\Users\1\Desktop\Для всего\Школьное\Все о ПДД\ЮИД\газета\IMG_477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772816"/>
            <a:ext cx="3028950" cy="2019300"/>
          </a:xfrm>
          <a:prstGeom prst="rect">
            <a:avLst/>
          </a:prstGeom>
          <a:noFill/>
        </p:spPr>
      </p:pic>
      <p:pic>
        <p:nvPicPr>
          <p:cNvPr id="8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42958">
            <a:off x="563869" y="569991"/>
            <a:ext cx="1744861" cy="1614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8460432" y="2276872"/>
            <a:ext cx="504825" cy="2016125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7884368" y="1124744"/>
            <a:ext cx="1008063" cy="1944688"/>
          </a:xfrm>
          <a:prstGeom prst="star4">
            <a:avLst>
              <a:gd name="adj" fmla="val 125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280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Паспорт дорожной безопасности  школы, в котором отражены опасные участки микрорайона школы.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8172400" y="0"/>
            <a:ext cx="792163" cy="194468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39552" y="2852936"/>
            <a:ext cx="3102416" cy="167988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FF0000"/>
                </a:solidFill>
              </a:rPr>
              <a:t>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4221088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Юидовцы</a:t>
            </a:r>
            <a:r>
              <a:rPr lang="ru-RU" b="1" dirty="0" smtClean="0">
                <a:solidFill>
                  <a:srgbClr val="FF0000"/>
                </a:solidFill>
              </a:rPr>
              <a:t> проверили  заполнение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странички безопасности в дневниках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9" name="Picture 5" descr="C:\Users\1\Desktop\ЮИД\безопасный путь домой\IMG_4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789040"/>
            <a:ext cx="3578504" cy="2385669"/>
          </a:xfrm>
          <a:prstGeom prst="rect">
            <a:avLst/>
          </a:prstGeom>
          <a:noFill/>
        </p:spPr>
      </p:pic>
      <p:graphicFrame>
        <p:nvGraphicFramePr>
          <p:cNvPr id="225" name="Объект 224"/>
          <p:cNvGraphicFramePr>
            <a:graphicFrameLocks noChangeAspect="1"/>
          </p:cNvGraphicFramePr>
          <p:nvPr/>
        </p:nvGraphicFramePr>
        <p:xfrm>
          <a:off x="2915816" y="332656"/>
          <a:ext cx="5400600" cy="3564438"/>
        </p:xfrm>
        <a:graphic>
          <a:graphicData uri="http://schemas.openxmlformats.org/presentationml/2006/ole">
            <p:oleObj spid="_x0000_s5430" name="Документ" r:id="rId4" imgW="10542255" imgH="6949432" progId="Word.Document.12">
              <p:embed/>
            </p:oleObj>
          </a:graphicData>
        </a:graphic>
      </p:graphicFrame>
      <p:graphicFrame>
        <p:nvGraphicFramePr>
          <p:cNvPr id="438" name="Объект 437"/>
          <p:cNvGraphicFramePr>
            <a:graphicFrameLocks noChangeAspect="1"/>
          </p:cNvGraphicFramePr>
          <p:nvPr/>
        </p:nvGraphicFramePr>
        <p:xfrm>
          <a:off x="395536" y="2204864"/>
          <a:ext cx="2306216" cy="3154536"/>
        </p:xfrm>
        <a:graphic>
          <a:graphicData uri="http://schemas.openxmlformats.org/presentationml/2006/ole">
            <p:oleObj spid="_x0000_s5740" name="Документ" r:id="rId5" imgW="9335487" imgH="10858357" progId="Word.Document.12">
              <p:embed/>
            </p:oleObj>
          </a:graphicData>
        </a:graphic>
      </p:graphicFrame>
      <p:pic>
        <p:nvPicPr>
          <p:cNvPr id="5741" name="Picture 621" descr="C:\Users\1\Desktop\Смотр 2014\IMG_09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653136"/>
            <a:ext cx="2898674" cy="20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8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8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nimBg="1"/>
      <p:bldP spid="24584" grpId="0" animBg="1"/>
      <p:bldP spid="24583" grpId="0" animBg="1"/>
      <p:bldP spid="245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пионерская\Рабочий стол\Сош_67\ВЫПИСКА.files\Воронова Е.А\Все о ПДД\Новая папкаСотр 2012(2)\thumb_medium_lori-0001907290-ynd_s розы трикол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229600" cy="148879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2 октября  2014 г -  смотр готовности </a:t>
            </a:r>
            <a:r>
              <a:rPr lang="ru-RU" sz="4000" b="1" dirty="0" err="1" smtClean="0">
                <a:solidFill>
                  <a:schemeClr val="bg1"/>
                </a:solidFill>
              </a:rPr>
              <a:t>юидовцев</a:t>
            </a:r>
            <a:r>
              <a:rPr lang="ru-RU" sz="4000" b="1" dirty="0" smtClean="0">
                <a:solidFill>
                  <a:schemeClr val="bg1"/>
                </a:solidFill>
              </a:rPr>
              <a:t> к активной, продуктивной и нужной работе!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пионерская\Рабочий стол\Сош_67\ВЫПИСКА.files\Воронова Е.А\Все о ПДД\фото ЮИД\IMG_7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672601">
            <a:off x="5427070" y="3657571"/>
            <a:ext cx="3080100" cy="2265877"/>
          </a:xfrm>
          <a:prstGeom prst="rect">
            <a:avLst/>
          </a:prstGeom>
          <a:noFill/>
        </p:spPr>
      </p:pic>
      <p:pic>
        <p:nvPicPr>
          <p:cNvPr id="1029" name="Picture 5" descr="C:\Documents and Settings\пионерская\Рабочий стол\Сош_67\ВЫПИСКА.files\Воронова Е.А\фотки1\ЮИД фото презентации\P7260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786322"/>
            <a:ext cx="1900862" cy="1425562"/>
          </a:xfrm>
          <a:prstGeom prst="rect">
            <a:avLst/>
          </a:prstGeom>
          <a:noFill/>
        </p:spPr>
      </p:pic>
      <p:pic>
        <p:nvPicPr>
          <p:cNvPr id="1030" name="Picture 6" descr="C:\Documents and Settings\пионерская\Рабочий стол\Сош_67\ВЫПИСКА.files\Воронова Е.А\фотки1\ЮИД фото презентации\юид\IMG_1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71864">
            <a:off x="5929322" y="2071678"/>
            <a:ext cx="2571768" cy="1714512"/>
          </a:xfrm>
          <a:prstGeom prst="rect">
            <a:avLst/>
          </a:prstGeom>
          <a:noFill/>
        </p:spPr>
      </p:pic>
      <p:pic>
        <p:nvPicPr>
          <p:cNvPr id="1032" name="Picture 8" descr="C:\Documents and Settings\пионерская\Рабочий стол\Сош_67\ВЫПИСКА.files\Воронова Е.А\фотки1\отчёт о патруоировании МОУСОШГ 67\IMG_1020.JPG"/>
          <p:cNvPicPr>
            <a:picLocks noChangeAspect="1" noChangeArrowheads="1"/>
          </p:cNvPicPr>
          <p:nvPr/>
        </p:nvPicPr>
        <p:blipFill>
          <a:blip r:embed="rId7" cstate="print"/>
          <a:srcRect t="1476" b="4046"/>
          <a:stretch>
            <a:fillRect/>
          </a:stretch>
        </p:blipFill>
        <p:spPr bwMode="auto">
          <a:xfrm>
            <a:off x="3643306" y="4357694"/>
            <a:ext cx="1537191" cy="2178458"/>
          </a:xfrm>
          <a:prstGeom prst="rect">
            <a:avLst/>
          </a:prstGeom>
          <a:noFill/>
        </p:spPr>
      </p:pic>
      <p:pic>
        <p:nvPicPr>
          <p:cNvPr id="2050" name="Picture 2" descr="C:\Users\1\Desktop\ЮИД _ все\ЮИД _ 02.09.13\IMG_39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13915">
            <a:off x="251520" y="2708920"/>
            <a:ext cx="2073504" cy="1382336"/>
          </a:xfrm>
          <a:prstGeom prst="rect">
            <a:avLst/>
          </a:prstGeom>
          <a:noFill/>
        </p:spPr>
      </p:pic>
      <p:pic>
        <p:nvPicPr>
          <p:cNvPr id="3" name="Picture 2" descr="C:\Users\1\Desktop\ЮИД _ все\ЮИД _ 02.09.13\IMG_39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1988840"/>
            <a:ext cx="3940970" cy="262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1\Desktop\ЮИД _ все\Первоклассники\занятие с первоклассниками\IMG_74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3788594" cy="25257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744365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latin typeface="Garamond Premr Pro Smbd" pitchFamily="18" charset="0"/>
              </a:rPr>
              <a:t>В кабинете ПДД  с 1 – 3 классами провели занятия «Дорожные знаки»</a:t>
            </a:r>
            <a:br>
              <a:rPr lang="ru-RU" sz="3200" b="1" i="1" dirty="0" smtClean="0">
                <a:latin typeface="Garamond Premr Pro Smbd" pitchFamily="18" charset="0"/>
              </a:rPr>
            </a:br>
            <a:r>
              <a:rPr lang="ru-RU" sz="3200" b="1" i="1" dirty="0" smtClean="0">
                <a:latin typeface="Garamond Premr Pro Smbd" pitchFamily="18" charset="0"/>
              </a:rPr>
              <a:t>и сюжетно – ролевую игру «Мы – юные пешеходы»</a:t>
            </a:r>
            <a:endParaRPr lang="ru-RU" sz="3200" b="1" i="1" dirty="0">
              <a:latin typeface="Garamond Premr Pro Smbd" pitchFamily="18" charset="0"/>
            </a:endParaRPr>
          </a:p>
        </p:txBody>
      </p:sp>
      <p:pic>
        <p:nvPicPr>
          <p:cNvPr id="4098" name="Picture 2" descr="C:\Users\1\Desktop\урок по ПДД _ 11 Б для 2 Г\IMG_388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337" y="1844824"/>
            <a:ext cx="3028950" cy="2019300"/>
          </a:xfrm>
          <a:prstGeom prst="rect">
            <a:avLst/>
          </a:prstGeom>
          <a:noFill/>
        </p:spPr>
      </p:pic>
      <p:pic>
        <p:nvPicPr>
          <p:cNvPr id="4099" name="Picture 3" descr="C:\Users\1\Desktop\урок по ПДД _ 11 Б для 2 Г\IMG_38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077072"/>
            <a:ext cx="3392239" cy="2261493"/>
          </a:xfrm>
          <a:prstGeom prst="rect">
            <a:avLst/>
          </a:prstGeom>
          <a:noFill/>
        </p:spPr>
      </p:pic>
      <p:pic>
        <p:nvPicPr>
          <p:cNvPr id="4101" name="Picture 5" descr="C:\Users\1\Desktop\ЮИД _ все\Первоклассники\занятие с первоклассниками\IMG_746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3028950" cy="2019300"/>
          </a:xfrm>
          <a:prstGeom prst="rect">
            <a:avLst/>
          </a:prstGeom>
          <a:noFill/>
        </p:spPr>
      </p:pic>
      <p:pic>
        <p:nvPicPr>
          <p:cNvPr id="7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42958">
            <a:off x="263426" y="2310461"/>
            <a:ext cx="1471571" cy="1361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2">
                <a:lumMod val="40000"/>
                <a:lumOff val="60000"/>
              </a:scheme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42958">
            <a:off x="6605321" y="4908263"/>
            <a:ext cx="1704529" cy="15772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943880" cy="1080120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1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1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sz="3100" b="1" i="1" dirty="0" smtClean="0">
                <a:solidFill>
                  <a:srgbClr val="002060"/>
                </a:solidFill>
              </a:rPr>
              <a:t>В ходе акции  в 5 – 6 классах прошла сюжетно – ролевая игра « Мы – юные пешеходы!»</a:t>
            </a:r>
            <a:br>
              <a:rPr lang="ru-RU" sz="3100" b="1" i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           </a:t>
            </a:r>
            <a:br>
              <a:rPr lang="ru-RU" sz="31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FFFF00"/>
                </a:solidFill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</a:rPr>
            </a:br>
            <a:r>
              <a:rPr lang="ru-RU" sz="3200" b="1" i="1" dirty="0" smtClean="0">
                <a:solidFill>
                  <a:srgbClr val="FFFF00"/>
                </a:solidFill>
              </a:rPr>
              <a:t> </a:t>
            </a:r>
            <a:endParaRPr lang="ru-RU" sz="3200" b="1" i="1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http://sh-67.narod.ru/image/logo67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5949280"/>
            <a:ext cx="438143" cy="5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Users\1\Desktop\ЮИД _ все\Первоклассники\занятие с первоклассниками\IMG_74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340768"/>
            <a:ext cx="2808312" cy="1872208"/>
          </a:xfrm>
          <a:prstGeom prst="rect">
            <a:avLst/>
          </a:prstGeom>
          <a:noFill/>
        </p:spPr>
      </p:pic>
      <p:pic>
        <p:nvPicPr>
          <p:cNvPr id="10244" name="Picture 4" descr="C:\Users\1\Desktop\ЮИД _ все\Первоклассники\занятие с первоклассниками\IMG_7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84784"/>
            <a:ext cx="3564396" cy="2376264"/>
          </a:xfrm>
          <a:prstGeom prst="rect">
            <a:avLst/>
          </a:prstGeom>
          <a:noFill/>
        </p:spPr>
      </p:pic>
      <p:pic>
        <p:nvPicPr>
          <p:cNvPr id="9" name="Picture 6" descr="E:\конкурс агитбригад _ 5-6 классы\IMG_71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284984"/>
            <a:ext cx="2281844" cy="1521229"/>
          </a:xfrm>
          <a:prstGeom prst="rect">
            <a:avLst/>
          </a:prstGeom>
          <a:noFill/>
        </p:spPr>
      </p:pic>
      <p:pic>
        <p:nvPicPr>
          <p:cNvPr id="10" name="Picture 4" descr="E:\конкурс агитбригад _ 5-6 классы\IMG_7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643608" y="3421288"/>
            <a:ext cx="2978064" cy="1985376"/>
          </a:xfrm>
          <a:prstGeom prst="rect">
            <a:avLst/>
          </a:prstGeom>
          <a:noFill/>
        </p:spPr>
      </p:pic>
      <p:pic>
        <p:nvPicPr>
          <p:cNvPr id="13" name="Picture 5" descr="E:\конкурс агитбригад _ 5-6 классы\IMG_71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4077072"/>
            <a:ext cx="2329992" cy="1553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42958">
            <a:off x="6702449" y="4169629"/>
            <a:ext cx="2070848" cy="1916158"/>
          </a:xfrm>
          <a:prstGeom prst="rect">
            <a:avLst/>
          </a:prstGeom>
          <a:noFill/>
        </p:spPr>
      </p:pic>
      <p:pic>
        <p:nvPicPr>
          <p:cNvPr id="1028" name="Picture 4" descr="C:\Users\1\Desktop\ЮИД _ все\Первоклассники\занятие с первоклассниками\IMG_7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65345" y="1891639"/>
            <a:ext cx="2441127" cy="1627418"/>
          </a:xfrm>
          <a:prstGeom prst="rect">
            <a:avLst/>
          </a:prstGeom>
          <a:noFill/>
        </p:spPr>
      </p:pic>
      <p:pic>
        <p:nvPicPr>
          <p:cNvPr id="1026" name="Picture 2" descr="C:\Users\1\Desktop\ЮИД _ все\Первоклассники\занятие с первоклассниками\IMG_74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60848"/>
            <a:ext cx="4038600" cy="2692400"/>
          </a:xfrm>
          <a:prstGeom prst="rect">
            <a:avLst/>
          </a:prstGeom>
          <a:noFill/>
        </p:spPr>
      </p:pic>
      <p:pic>
        <p:nvPicPr>
          <p:cNvPr id="1027" name="Picture 3" descr="C:\Users\1\Desktop\ЮИД _ все\Первоклассники\занятие с первоклассниками\IMG_74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005064"/>
            <a:ext cx="3534544" cy="23563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Обязательная часть занятия:</a:t>
            </a:r>
            <a:br>
              <a:rPr lang="ru-RU" sz="2800" b="1" i="1" dirty="0" smtClean="0"/>
            </a:br>
            <a:r>
              <a:rPr lang="ru-RU" sz="2800" b="1" i="1" dirty="0" smtClean="0"/>
              <a:t>отработка навыка перехода проезжей части  по сигналам светофора</a:t>
            </a:r>
            <a:endParaRPr lang="ru-RU" sz="2800" b="1" i="1" dirty="0"/>
          </a:p>
        </p:txBody>
      </p:sp>
      <p:pic>
        <p:nvPicPr>
          <p:cNvPr id="14" name="Рисунок 13" descr="http://sh-67.narod.ru/image/logo67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5589240"/>
            <a:ext cx="438143" cy="5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42617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Отрабатывается навык безопасного перехода на школьной площадке: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5715008" y="4643446"/>
            <a:ext cx="1792294" cy="1928826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Все </a:t>
            </a:r>
          </a:p>
          <a:p>
            <a:r>
              <a:rPr lang="ru-RU" b="1" dirty="0" smtClean="0"/>
              <a:t>люди </a:t>
            </a:r>
          </a:p>
          <a:p>
            <a:endParaRPr lang="ru-RU" b="1" dirty="0" smtClean="0"/>
          </a:p>
          <a:p>
            <a:r>
              <a:rPr lang="ru-RU" b="1" dirty="0" smtClean="0"/>
              <a:t>на планете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6429388" y="3286124"/>
            <a:ext cx="1792294" cy="172244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/>
              <a:t>За жизнь</a:t>
            </a:r>
          </a:p>
          <a:p>
            <a:pPr algn="ctr"/>
            <a:r>
              <a:rPr lang="ru-RU" b="1" dirty="0" smtClean="0"/>
              <a:t>Детей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429520" y="4643446"/>
            <a:ext cx="1714480" cy="2000264"/>
          </a:xfrm>
          <a:prstGeom prst="ellipse">
            <a:avLst/>
          </a:prstGeom>
          <a:solidFill>
            <a:srgbClr val="23FD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/>
              <a:t>в ответе!</a:t>
            </a:r>
            <a:endParaRPr lang="ru-RU" b="1" dirty="0"/>
          </a:p>
        </p:txBody>
      </p:sp>
      <p:pic>
        <p:nvPicPr>
          <p:cNvPr id="13" name="Рисунок 12" descr="http://www.who.int/entity/roadsafety/decade_of_action/toolkit/tag_310px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429132"/>
            <a:ext cx="1521710" cy="145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h-67.narod.ru/image/logo67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4857760"/>
            <a:ext cx="438143" cy="5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Documents and Settings\пионерская\Рабочий стол\Сош_67\ВЫПИСКА.files\Воронова Е.А\Все о ПДД\фото ЮИД\IMG_7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466" y="1412776"/>
            <a:ext cx="5076566" cy="3384376"/>
          </a:xfrm>
          <a:prstGeom prst="rect">
            <a:avLst/>
          </a:prstGeom>
          <a:noFill/>
        </p:spPr>
      </p:pic>
      <p:pic>
        <p:nvPicPr>
          <p:cNvPr id="16" name="Picture 1" descr="C:\Users\1\Desktop\Смотр 2014\смайлики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842958">
            <a:off x="678291" y="3934143"/>
            <a:ext cx="1981802" cy="1833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ЮИД _ все\ЮИД\посвящ. в пешех 1-классников _ 24.09.13\IMG_4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3250704" cy="21671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i="1" dirty="0" smtClean="0">
                <a:latin typeface="Garamond Premr Pro Smbd" pitchFamily="18" charset="0"/>
              </a:rPr>
              <a:t>В ходе акции мы обращались к  взрослым- </a:t>
            </a:r>
            <a:br>
              <a:rPr lang="ru-RU" sz="3100" b="1" i="1" dirty="0" smtClean="0">
                <a:latin typeface="Garamond Premr Pro Smbd" pitchFamily="18" charset="0"/>
              </a:rPr>
            </a:br>
            <a:r>
              <a:rPr lang="ru-RU" sz="3100" b="1" i="1" dirty="0" smtClean="0">
                <a:latin typeface="Garamond Premr Pro Smbd" pitchFamily="18" charset="0"/>
              </a:rPr>
              <a:t>водителям  и пешеходам:</a:t>
            </a:r>
            <a:r>
              <a:rPr lang="ru-RU" sz="2700" b="1" i="1" dirty="0" smtClean="0">
                <a:latin typeface="Garamond Premr Pro Smbd" pitchFamily="18" charset="0"/>
              </a:rPr>
              <a:t/>
            </a:r>
            <a:br>
              <a:rPr lang="ru-RU" sz="2700" b="1" i="1" dirty="0" smtClean="0">
                <a:latin typeface="Garamond Premr Pro Smbd" pitchFamily="18" charset="0"/>
              </a:rPr>
            </a:br>
            <a:r>
              <a:rPr lang="ru-RU" sz="2700" b="1" i="1" dirty="0" smtClean="0">
                <a:latin typeface="Garamond Premr Pro Smbd" pitchFamily="18" charset="0"/>
              </a:rPr>
              <a:t>Товарищи взрослые, будьте бдительны!</a:t>
            </a:r>
            <a:br>
              <a:rPr lang="ru-RU" sz="2700" b="1" i="1" dirty="0" smtClean="0">
                <a:latin typeface="Garamond Premr Pro Smbd" pitchFamily="18" charset="0"/>
              </a:rPr>
            </a:br>
            <a:r>
              <a:rPr lang="ru-RU" sz="2700" b="1" i="1" dirty="0" smtClean="0">
                <a:latin typeface="Garamond Premr Pro Smbd" pitchFamily="18" charset="0"/>
              </a:rPr>
              <a:t>Всегда соблюдайте правила дорожного движения!</a:t>
            </a:r>
            <a:br>
              <a:rPr lang="ru-RU" sz="2700" b="1" i="1" dirty="0" smtClean="0">
                <a:latin typeface="Garamond Premr Pro Smbd" pitchFamily="18" charset="0"/>
              </a:rPr>
            </a:br>
            <a:r>
              <a:rPr lang="ru-RU" sz="2700" b="1" i="1" dirty="0" smtClean="0">
                <a:latin typeface="Garamond Premr Pro Smbd" pitchFamily="18" charset="0"/>
              </a:rPr>
              <a:t>Рядом с вами  идет   будущее страны!</a:t>
            </a:r>
            <a:br>
              <a:rPr lang="ru-RU" sz="2700" b="1" i="1" dirty="0" smtClean="0">
                <a:latin typeface="Garamond Premr Pro Smbd" pitchFamily="18" charset="0"/>
              </a:rPr>
            </a:br>
            <a:endParaRPr lang="ru-RU" sz="2700" b="1" i="1" dirty="0">
              <a:latin typeface="Garamond Premr Pro Smbd" pitchFamily="18" charset="0"/>
            </a:endParaRPr>
          </a:p>
        </p:txBody>
      </p:sp>
      <p:pic>
        <p:nvPicPr>
          <p:cNvPr id="3074" name="Picture 2" descr="C:\Users\1\Desktop\ЮИД _ все\ЮИД\посвящ. в пешех 1-классников _ 24.09.13\IMG_46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543829">
            <a:off x="3532046" y="2797749"/>
            <a:ext cx="3310230" cy="2206820"/>
          </a:xfrm>
          <a:prstGeom prst="rect">
            <a:avLst/>
          </a:prstGeom>
          <a:noFill/>
        </p:spPr>
      </p:pic>
      <p:pic>
        <p:nvPicPr>
          <p:cNvPr id="3075" name="Picture 3" descr="C:\Users\1\Desktop\ЮИД _ все\ЮИД\посвящ. в пешех 1-классников _ 24.09.13\IMG_46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300420">
            <a:off x="5867905" y="2185989"/>
            <a:ext cx="3011787" cy="20078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55776" y="5445224"/>
            <a:ext cx="6409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Мы</a:t>
            </a:r>
            <a:r>
              <a:rPr lang="ru-RU" b="1" dirty="0" smtClean="0"/>
              <a:t> изготовили и вручили 100  листовок с призывом </a:t>
            </a:r>
          </a:p>
          <a:p>
            <a:pPr algn="ctr"/>
            <a:r>
              <a:rPr lang="ru-RU" b="1" dirty="0" smtClean="0"/>
              <a:t> родителям – водителям перевозить  детей только</a:t>
            </a:r>
          </a:p>
          <a:p>
            <a:pPr algn="ctr"/>
            <a:r>
              <a:rPr lang="ru-RU" b="1" dirty="0" smtClean="0"/>
              <a:t>  с использованием специальных  </a:t>
            </a:r>
            <a:r>
              <a:rPr lang="ru-RU" b="1" dirty="0" err="1" smtClean="0"/>
              <a:t>автокресел</a:t>
            </a:r>
            <a:r>
              <a:rPr lang="ru-RU" b="1" dirty="0" smtClean="0"/>
              <a:t>, всех родителей</a:t>
            </a:r>
          </a:p>
          <a:p>
            <a:pPr algn="ctr"/>
            <a:r>
              <a:rPr lang="ru-RU" b="1" dirty="0" smtClean="0"/>
              <a:t> всегда соблюдать   ПДД!</a:t>
            </a:r>
            <a:endParaRPr lang="ru-RU" b="1" dirty="0"/>
          </a:p>
        </p:txBody>
      </p:sp>
      <p:pic>
        <p:nvPicPr>
          <p:cNvPr id="6" name="Picture 5" descr="C:\Documents and Settings\пионерская\Рабочий стол\Сош_67\ВЫПИСКА.files\Воронова Е.А\Все о ПДД\ЮИД. фото 2011\IMG_7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060848"/>
            <a:ext cx="2938549" cy="1957647"/>
          </a:xfrm>
          <a:prstGeom prst="rect">
            <a:avLst/>
          </a:prstGeom>
          <a:noFill/>
        </p:spPr>
      </p:pic>
      <p:pic>
        <p:nvPicPr>
          <p:cNvPr id="9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42958">
            <a:off x="7016047" y="535142"/>
            <a:ext cx="1585418" cy="1466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 В  ходе  акции  в начальной школе  прошел конкурс и выставка  рисунков </a:t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«Безопасный путь  домой»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1\Desktop\ЮИД _ все\ЮИД\посвящ. в пешех 1-классников _ 24.09.13\IMG_46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70029">
            <a:off x="743475" y="1803517"/>
            <a:ext cx="4571668" cy="3047778"/>
          </a:xfrm>
          <a:prstGeom prst="rect">
            <a:avLst/>
          </a:prstGeom>
          <a:noFill/>
        </p:spPr>
      </p:pic>
      <p:pic>
        <p:nvPicPr>
          <p:cNvPr id="5123" name="Picture 3" descr="C:\Users\1\Desktop\ЮИД _ все\ЮИД\посвящ. в пешех 1-классников _ 24.09.13\IMG_46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592446">
            <a:off x="4716672" y="2245209"/>
            <a:ext cx="4038600" cy="2692400"/>
          </a:xfrm>
          <a:prstGeom prst="rect">
            <a:avLst/>
          </a:prstGeom>
          <a:noFill/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7596336" y="764704"/>
            <a:ext cx="863600" cy="865188"/>
          </a:xfrm>
          <a:prstGeom prst="ellipse">
            <a:avLst/>
          </a:prstGeom>
          <a:solidFill>
            <a:srgbClr val="48AE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8028384" y="188640"/>
            <a:ext cx="863600" cy="8651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7956376" y="1052736"/>
            <a:ext cx="1008063" cy="756221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67 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7092280" y="1196752"/>
            <a:ext cx="863600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65" name="Picture 1" descr="C:\Users\1\Desktop\урок по ПДД _ 11 Б для 2 Г\IMG_3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437112"/>
            <a:ext cx="3117560" cy="2078373"/>
          </a:xfrm>
          <a:prstGeom prst="rect">
            <a:avLst/>
          </a:prstGeom>
          <a:noFill/>
        </p:spPr>
      </p:pic>
      <p:pic>
        <p:nvPicPr>
          <p:cNvPr id="11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842958">
            <a:off x="500649" y="5101317"/>
            <a:ext cx="1391703" cy="1287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42958">
            <a:off x="489436" y="4671486"/>
            <a:ext cx="1731321" cy="16019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7571183" cy="736253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«Безопасный путь в школу ЮИД обеспечит!»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8914" name="Picture 2" descr="C:\Users\1\Desktop\ЮИД _ все\Первоклассники\занятие с первоклассниками\IMG_75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028950" cy="2019300"/>
          </a:xfrm>
          <a:prstGeom prst="rect">
            <a:avLst/>
          </a:prstGeom>
          <a:noFill/>
        </p:spPr>
      </p:pic>
      <p:pic>
        <p:nvPicPr>
          <p:cNvPr id="8" name="Picture 3" descr="C:\Users\1\Desktop\ЮИД _ все\Первоклассники\занятие с первоклассниками\IMG_74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365104"/>
            <a:ext cx="3028950" cy="2019300"/>
          </a:xfrm>
          <a:prstGeom prst="rect">
            <a:avLst/>
          </a:prstGeom>
          <a:noFill/>
        </p:spPr>
      </p:pic>
      <p:pic>
        <p:nvPicPr>
          <p:cNvPr id="38915" name="Picture 3" descr="C:\Users\1\Desktop\Для всего\Школьное\Все о ПДД\Фото ЮИД\Акция ВсеВсе Все изучаем ПДД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924944"/>
            <a:ext cx="3028950" cy="2019300"/>
          </a:xfrm>
          <a:prstGeom prst="rect">
            <a:avLst/>
          </a:prstGeom>
          <a:noFill/>
        </p:spPr>
      </p:pic>
      <p:pic>
        <p:nvPicPr>
          <p:cNvPr id="38916" name="Picture 4" descr="C:\Users\1\Desktop\ЮИД _ все\Первоклассники\Для распечатывания фото на знаки\IMG_466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429000"/>
            <a:ext cx="3028950" cy="2019300"/>
          </a:xfrm>
          <a:prstGeom prst="rect">
            <a:avLst/>
          </a:prstGeom>
          <a:noFill/>
        </p:spPr>
      </p:pic>
      <p:pic>
        <p:nvPicPr>
          <p:cNvPr id="11" name="Picture 2" descr="C:\Documents and Settings\пионерская\Рабочий стол\ПДД _ 2012-2013\олимп. ПДД\IMG_75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419872" y="1196752"/>
            <a:ext cx="3420380" cy="2280253"/>
          </a:xfrm>
          <a:prstGeom prst="rect">
            <a:avLst/>
          </a:prstGeom>
        </p:spPr>
      </p:pic>
      <p:pic>
        <p:nvPicPr>
          <p:cNvPr id="41986" name="Picture 2" descr="C:\Users\1\Desktop\ЮИД _ все\ЮИД\посвящ. в пешех 1-классников _ 24.09.13\IMG_46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0116800" y="-13030200"/>
            <a:ext cx="2937600" cy="1958400"/>
          </a:xfrm>
          <a:prstGeom prst="rect">
            <a:avLst/>
          </a:prstGeom>
          <a:noFill/>
        </p:spPr>
      </p:pic>
      <p:pic>
        <p:nvPicPr>
          <p:cNvPr id="10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842958">
            <a:off x="7274777" y="823174"/>
            <a:ext cx="1585418" cy="1466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1\Desktop\ЮИД\дошколята\IMG_4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789040"/>
            <a:ext cx="3657440" cy="2438293"/>
          </a:xfrm>
          <a:prstGeom prst="rect">
            <a:avLst/>
          </a:prstGeom>
          <a:noFill/>
        </p:spPr>
      </p:pic>
      <p:pic>
        <p:nvPicPr>
          <p:cNvPr id="112644" name="Picture 4" descr="C:\Users\1\Desktop\ЮИД\дошколята\IMG_4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8019">
            <a:off x="5471015" y="1716242"/>
            <a:ext cx="2654028" cy="17693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260648"/>
            <a:ext cx="4676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 «Безопасный путь в школу 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ЮИД </a:t>
            </a:r>
            <a:r>
              <a:rPr lang="ru-RU" sz="2800" b="1" i="1" dirty="0" smtClean="0">
                <a:solidFill>
                  <a:srgbClr val="FF0000"/>
                </a:solidFill>
              </a:rPr>
              <a:t>обеспечит!»</a:t>
            </a:r>
            <a:endParaRPr lang="ru-RU" dirty="0"/>
          </a:p>
        </p:txBody>
      </p:sp>
      <p:pic>
        <p:nvPicPr>
          <p:cNvPr id="7" name="Picture 2" descr="C:\Users\1\Desktop\Для всего\Школьное\Все о ПДД\Смотр готовности\ЮИД\IMG_75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60358">
            <a:off x="2806582" y="2300898"/>
            <a:ext cx="3225392" cy="2150261"/>
          </a:xfrm>
          <a:prstGeom prst="rect">
            <a:avLst/>
          </a:prstGeom>
          <a:noFill/>
        </p:spPr>
      </p:pic>
      <p:pic>
        <p:nvPicPr>
          <p:cNvPr id="8" name="Picture 2" descr="C:\Documents and Settings\пионерская\Рабочий стол\Сош_67\ВЫПИСКА.files\Воронова Е.А\летопись фотофактов 2012\2Б. ПДД\IMG_29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529" y="3223762"/>
            <a:ext cx="2024063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C:\Users\1\Desktop\ЮИД _ все\ЮИД\посвящ. в пешех 1-классников _ 24.09.13\IMG_4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340768"/>
            <a:ext cx="2937600" cy="1958400"/>
          </a:xfrm>
          <a:prstGeom prst="rect">
            <a:avLst/>
          </a:prstGeom>
          <a:noFill/>
        </p:spPr>
      </p:pic>
      <p:pic>
        <p:nvPicPr>
          <p:cNvPr id="9" name="Picture 1" descr="C:\Users\1\Desktop\Смотр 2014\смайли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42958">
            <a:off x="7016047" y="535142"/>
            <a:ext cx="1585418" cy="1466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sz="3100" b="1" i="1" dirty="0" smtClean="0">
                <a:solidFill>
                  <a:srgbClr val="FF0000"/>
                </a:solidFill>
              </a:rPr>
              <a:t>Залог успешной работы –  постоянные действия по пропаганде и изучению ПДД!</a:t>
            </a:r>
            <a:endParaRPr lang="ru-RU" sz="31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Documents and Settings\пионерская\Рабочий стол\Сош_67\ВЫПИСКА.files\Воронова Е.А\Все о ПДД\Новая папка\у светофора каникул нет\IMG_6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485397">
            <a:off x="784487" y="2200560"/>
            <a:ext cx="3147261" cy="2098174"/>
          </a:xfrm>
          <a:prstGeom prst="rect">
            <a:avLst/>
          </a:prstGeom>
          <a:noFill/>
        </p:spPr>
      </p:pic>
      <p:pic>
        <p:nvPicPr>
          <p:cNvPr id="4099" name="Picture 3" descr="C:\Documents and Settings\пионерская\Рабочий стол\Сош_67\ВЫПИСКА.files\Воронова Е.А\Все о ПДД\Новая папка\у светофора каникул нет\IMG_6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69566">
            <a:off x="4146566" y="3469991"/>
            <a:ext cx="2635017" cy="1756678"/>
          </a:xfrm>
          <a:prstGeom prst="rect">
            <a:avLst/>
          </a:prstGeom>
          <a:noFill/>
        </p:spPr>
      </p:pic>
      <p:pic>
        <p:nvPicPr>
          <p:cNvPr id="6" name="Picture 9" descr="C:\Documents and Settings\ВЛАДЕЛЕЦ\Рабочий стол\Для юида\P701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2038">
            <a:off x="5752211" y="2277302"/>
            <a:ext cx="2795588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Documents and Settings\пионерская\Рабочий стол\Сош_67\ВЫПИСКА.files\Воронова Е.А\Все о ПДД\Новая папка\у светофора каникул нет\IMG_6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645024"/>
            <a:ext cx="2571732" cy="1714488"/>
          </a:xfrm>
          <a:prstGeom prst="rect">
            <a:avLst/>
          </a:prstGeom>
          <a:noFill/>
        </p:spPr>
      </p:pic>
      <p:pic>
        <p:nvPicPr>
          <p:cNvPr id="7" name="Picture 2" descr="C:\Documents and Settings\пионерская\Рабочий стол\Сош_67\ВЫПИСКА.files\Воронова Е.А\летопись фотофактов 2012\2Б. ПДД\IMG_29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556792"/>
            <a:ext cx="2024759" cy="3037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596" y="5661248"/>
            <a:ext cx="9106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Дела отряда за  прошлый  учебный год: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Скругленная соединительная линия 24"/>
          <p:cNvCxnSpPr/>
          <p:nvPr/>
        </p:nvCxnSpPr>
        <p:spPr>
          <a:xfrm>
            <a:off x="3563888" y="0"/>
            <a:ext cx="5429256" cy="385762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/>
          <p:nvPr/>
        </p:nvCxnSpPr>
        <p:spPr>
          <a:xfrm>
            <a:off x="2857488" y="0"/>
            <a:ext cx="6286512" cy="3929066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>
            <a:off x="3714744" y="0"/>
            <a:ext cx="5429256" cy="385762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>
            <a:off x="4357686" y="0"/>
            <a:ext cx="4786314" cy="378619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rot="5400000" flipH="1" flipV="1">
            <a:off x="4822029" y="2536029"/>
            <a:ext cx="4643446" cy="4000496"/>
          </a:xfrm>
          <a:prstGeom prst="curvedConnector3">
            <a:avLst>
              <a:gd name="adj1" fmla="val 4606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/>
          <p:nvPr/>
        </p:nvCxnSpPr>
        <p:spPr>
          <a:xfrm rot="5400000" flipH="1" flipV="1">
            <a:off x="5179219" y="2893219"/>
            <a:ext cx="4143380" cy="3786182"/>
          </a:xfrm>
          <a:prstGeom prst="curvedConnector3">
            <a:avLst>
              <a:gd name="adj1" fmla="val 4684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9"/>
          <p:cNvCxnSpPr/>
          <p:nvPr/>
        </p:nvCxnSpPr>
        <p:spPr>
          <a:xfrm rot="5400000" flipH="1" flipV="1">
            <a:off x="4714872" y="2428872"/>
            <a:ext cx="4572008" cy="428624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-конечная звезда 44"/>
          <p:cNvSpPr/>
          <p:nvPr/>
        </p:nvSpPr>
        <p:spPr>
          <a:xfrm>
            <a:off x="8388424" y="5085184"/>
            <a:ext cx="428628" cy="642942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8028384" y="4653136"/>
            <a:ext cx="500066" cy="71438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8532440" y="4293096"/>
            <a:ext cx="357190" cy="864096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7215206" y="571480"/>
            <a:ext cx="357190" cy="571504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6929454" y="285728"/>
            <a:ext cx="428628" cy="500066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4-конечная звезда 49"/>
          <p:cNvSpPr/>
          <p:nvPr/>
        </p:nvSpPr>
        <p:spPr>
          <a:xfrm>
            <a:off x="7358082" y="142852"/>
            <a:ext cx="428628" cy="50009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://sh-67.narod.ru/image/logo67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5725" y="188640"/>
            <a:ext cx="118675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51520" y="179249"/>
            <a:ext cx="40324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Отряд ЮИД  провел: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1. Акции «Внимание, дети!» перед каникулами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2. Викторины по ПДД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3. Сюжетно – ролевые игры для дошколят и младших школьников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4. Акцию «Комсомольская правда – за нашу безопасность»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5. Акцию «Безопасный путь домой»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6. Постоянно работаем с велосипедистами, родителями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7. Акцию «У светофора каникул нет!»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8. Линейку «Памяти жертв ДТП»</a:t>
            </a:r>
          </a:p>
          <a:p>
            <a:r>
              <a:rPr lang="ru-RU" sz="2000" b="1" i="1" dirty="0" smtClean="0">
                <a:solidFill>
                  <a:srgbClr val="006666"/>
                </a:solidFill>
              </a:rPr>
              <a:t>9. Патрулирование  на ул.  Кулагина, Литвинова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348" y="55721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21" name="Picture 2" descr="C:\Users\1\Desktop\Для всего\Для фотофакта\Фото\ЮИД сентябрь 2011\IMG_7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92516" y="4800572"/>
            <a:ext cx="2180760" cy="1453840"/>
          </a:xfrm>
          <a:prstGeom prst="rect">
            <a:avLst/>
          </a:prstGeom>
          <a:noFill/>
        </p:spPr>
      </p:pic>
      <p:pic>
        <p:nvPicPr>
          <p:cNvPr id="1026" name="Picture 2" descr="C:\Documents and Settings\пионерская\Рабочий стол\Сош_67\ВЫПИСКА.files\Воронова Е.А\Все о ПДД\фото ЮИД\IMG_7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700808"/>
            <a:ext cx="2357418" cy="1571612"/>
          </a:xfrm>
          <a:prstGeom prst="rect">
            <a:avLst/>
          </a:prstGeom>
          <a:noFill/>
        </p:spPr>
      </p:pic>
      <p:pic>
        <p:nvPicPr>
          <p:cNvPr id="1027" name="Picture 3" descr="C:\Documents and Settings\пионерская\Рабочий стол\Сош_67\ВЫПИСКА.files\Воронова Е.А\фотки1\ЮИД фото презентации\Новая папка\ЮИД\IMG_1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852936"/>
            <a:ext cx="2120278" cy="1413519"/>
          </a:xfrm>
          <a:prstGeom prst="rect">
            <a:avLst/>
          </a:prstGeom>
          <a:noFill/>
        </p:spPr>
      </p:pic>
      <p:pic>
        <p:nvPicPr>
          <p:cNvPr id="1028" name="Picture 4" descr="C:\Documents and Settings\пионерская\Рабочий стол\Сош_67\ВЫПИСКА.files\Воронова Е.А\Все о ПДД\9 Б\DSCN1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196752"/>
            <a:ext cx="2034733" cy="1526172"/>
          </a:xfrm>
          <a:prstGeom prst="rect">
            <a:avLst/>
          </a:prstGeom>
          <a:noFill/>
        </p:spPr>
      </p:pic>
      <p:pic>
        <p:nvPicPr>
          <p:cNvPr id="2050" name="Picture 2" descr="C:\Users\1\Desktop\Для всего\Школьное\Все о ПДД\ЮИД\газета\IMG_47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188640"/>
            <a:ext cx="2397600" cy="1598400"/>
          </a:xfrm>
          <a:prstGeom prst="rect">
            <a:avLst/>
          </a:prstGeom>
          <a:noFill/>
        </p:spPr>
      </p:pic>
      <p:pic>
        <p:nvPicPr>
          <p:cNvPr id="2051" name="Picture 3" descr="C:\Users\1\Desktop\Для всего\Школьное\Все о ПДД\ЮИД\безопасный путь домой\IMG_47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2996952"/>
            <a:ext cx="2282600" cy="1521733"/>
          </a:xfrm>
          <a:prstGeom prst="rect">
            <a:avLst/>
          </a:prstGeom>
          <a:noFill/>
        </p:spPr>
      </p:pic>
      <p:pic>
        <p:nvPicPr>
          <p:cNvPr id="27" name="Picture 3" descr="C:\Users\1\Desktop\Для всего\Фото\Школа\Линейка  памяти жертв ДТП\P22300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869160"/>
            <a:ext cx="2112359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FF0000"/>
                </a:solidFill>
              </a:rPr>
              <a:t>ЮИД! Девиз наш ясен всем: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Мы за движение без проблем!</a:t>
            </a:r>
          </a:p>
        </p:txBody>
      </p:sp>
      <p:sp>
        <p:nvSpPr>
          <p:cNvPr id="8198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5940152" y="1844824"/>
            <a:ext cx="288431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Безопасным будет путь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Коль </a:t>
            </a:r>
            <a:r>
              <a:rPr lang="ru-RU" sz="2000" b="1" i="1" dirty="0" err="1" smtClean="0">
                <a:solidFill>
                  <a:srgbClr val="0000FF"/>
                </a:solidFill>
              </a:rPr>
              <a:t>юидовцы</a:t>
            </a:r>
            <a:r>
              <a:rPr lang="ru-RU" sz="2000" b="1" i="1" dirty="0" smtClean="0">
                <a:solidFill>
                  <a:srgbClr val="0000FF"/>
                </a:solidFill>
              </a:rPr>
              <a:t> идут!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Соблюдаем мы везде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Все законы ПДД!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Мы помощники ГАИ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Помогаем всем в пути!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Пешеход или водитель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На дороге не шалите!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Безопасность детворы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Обеспечит наш ЮИД!</a:t>
            </a:r>
          </a:p>
        </p:txBody>
      </p:sp>
      <p:sp>
        <p:nvSpPr>
          <p:cNvPr id="26629" name="WordArt 7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1285875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Девиз</a:t>
            </a:r>
          </a:p>
        </p:txBody>
      </p:sp>
      <p:sp>
        <p:nvSpPr>
          <p:cNvPr id="26630" name="WordArt 8"/>
          <p:cNvSpPr>
            <a:spLocks noChangeArrowheads="1" noChangeShapeType="1" noTextEdit="1"/>
          </p:cNvSpPr>
          <p:nvPr/>
        </p:nvSpPr>
        <p:spPr bwMode="auto">
          <a:xfrm>
            <a:off x="6948264" y="764704"/>
            <a:ext cx="1762125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Речёвка</a:t>
            </a:r>
            <a:endParaRPr lang="ru-RU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072198" y="5500702"/>
            <a:ext cx="863600" cy="7921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572132" y="5786454"/>
            <a:ext cx="863600" cy="792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6429388" y="5786454"/>
            <a:ext cx="863600" cy="7921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6072198" y="6000768"/>
            <a:ext cx="1008063" cy="68421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67 </a:t>
            </a:r>
          </a:p>
        </p:txBody>
      </p:sp>
      <p:pic>
        <p:nvPicPr>
          <p:cNvPr id="1026" name="Picture 2" descr="C:\Users\1\Desktop\ЮИД _ все\Первоклассники\занятие с первоклассниками\IMG_74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915319"/>
            <a:ext cx="3395663" cy="2263775"/>
          </a:xfrm>
          <a:prstGeom prst="rect">
            <a:avLst/>
          </a:prstGeom>
          <a:noFill/>
        </p:spPr>
      </p:pic>
      <p:pic>
        <p:nvPicPr>
          <p:cNvPr id="19457" name="Picture 1" descr="C:\Users\1\Desktop\ЮИД _ все\Первоклассники\занятие с первоклассниками\IMG_7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13030200"/>
            <a:ext cx="3477600" cy="2318400"/>
          </a:xfrm>
          <a:prstGeom prst="rect">
            <a:avLst/>
          </a:prstGeom>
          <a:noFill/>
        </p:spPr>
      </p:pic>
      <p:pic>
        <p:nvPicPr>
          <p:cNvPr id="19458" name="Picture 2" descr="C:\Users\1\Desktop\ЮИД _ все\Первоклассники\Для распечатывания фото на знаки\IMG_7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3189568" cy="2126379"/>
          </a:xfrm>
          <a:prstGeom prst="rect">
            <a:avLst/>
          </a:prstGeom>
          <a:noFill/>
        </p:spPr>
      </p:pic>
      <p:pic>
        <p:nvPicPr>
          <p:cNvPr id="14" name="Picture 4" descr="C:\Users\1\Desktop\ЮИД _ все\акция ЮИД _ 17.01.13\самоотр.наклейки _ акция _ 17.01.13\IMG_9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509120"/>
            <a:ext cx="3132347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nimBg="1"/>
      <p:bldP spid="8202" grpId="0" animBg="1"/>
      <p:bldP spid="820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9900"/>
            </a:gs>
            <a:gs pos="50000">
              <a:srgbClr val="9CB86E"/>
            </a:gs>
            <a:gs pos="100000">
              <a:srgbClr val="156B1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188640"/>
            <a:ext cx="4788024" cy="187220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b="1" i="1" dirty="0" smtClean="0">
                <a:solidFill>
                  <a:srgbClr val="FF0000"/>
                </a:solidFill>
              </a:rPr>
              <a:t> Форма отряда: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Красный, желтый, зеленый и белый 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Цвета сохранения жизни планеты!</a:t>
            </a:r>
          </a:p>
        </p:txBody>
      </p:sp>
      <p:sp>
        <p:nvSpPr>
          <p:cNvPr id="5125" name="AutoShape 7"/>
          <p:cNvSpPr>
            <a:spLocks noChangeArrowheads="1"/>
          </p:cNvSpPr>
          <p:nvPr/>
        </p:nvSpPr>
        <p:spPr bwMode="auto">
          <a:xfrm rot="5096495">
            <a:off x="3427213" y="3681430"/>
            <a:ext cx="1954872" cy="792163"/>
          </a:xfrm>
          <a:prstGeom prst="curvedDownArrow">
            <a:avLst>
              <a:gd name="adj1" fmla="val 25451"/>
              <a:gd name="adj2" fmla="val 5090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323528" y="2204864"/>
            <a:ext cx="790575" cy="2033246"/>
          </a:xfrm>
          <a:prstGeom prst="curvedRightArrow">
            <a:avLst>
              <a:gd name="adj1" fmla="val 27309"/>
              <a:gd name="adj2" fmla="val 3207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7308304" y="908720"/>
            <a:ext cx="899592" cy="8566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7884368" y="188640"/>
            <a:ext cx="800589" cy="85321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8316416" y="1052736"/>
            <a:ext cx="827584" cy="77962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7" name="WordArt 13"/>
          <p:cNvSpPr>
            <a:spLocks noChangeArrowheads="1" noChangeShapeType="1" noTextEdit="1"/>
          </p:cNvSpPr>
          <p:nvPr/>
        </p:nvSpPr>
        <p:spPr bwMode="auto">
          <a:xfrm>
            <a:off x="7668344" y="1268760"/>
            <a:ext cx="1104900" cy="86518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aramond"/>
              </a:rPr>
              <a:t>67</a:t>
            </a:r>
          </a:p>
        </p:txBody>
      </p:sp>
      <p:pic>
        <p:nvPicPr>
          <p:cNvPr id="13" name="Picture 3" descr="E:\ПДД _ 2012-2013\ЮИД _ смотр готовности\IMG_7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2881256" cy="1920837"/>
          </a:xfrm>
          <a:prstGeom prst="rect">
            <a:avLst/>
          </a:prstGeom>
          <a:noFill/>
        </p:spPr>
      </p:pic>
      <p:pic>
        <p:nvPicPr>
          <p:cNvPr id="11" name="Picture 4" descr="C:\Users\1\Desktop\Для всего\Школьное\Все о ПДД\Смотр готовности\ЮИД\посвящ. в пешех 1-классников _ 24.09.13\IMG_4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221088"/>
            <a:ext cx="2894428" cy="1929618"/>
          </a:xfrm>
          <a:prstGeom prst="rect">
            <a:avLst/>
          </a:prstGeom>
          <a:noFill/>
        </p:spPr>
      </p:pic>
      <p:pic>
        <p:nvPicPr>
          <p:cNvPr id="12" name="Picture 9" descr="IMG_716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1484784"/>
            <a:ext cx="2680072" cy="1700046"/>
          </a:xfrm>
        </p:spPr>
      </p:pic>
      <p:pic>
        <p:nvPicPr>
          <p:cNvPr id="15" name="Picture 3" descr="C:\Users\1\Desktop\Для всего\Школьное\Все о ПДД\Смотр готовности\ЮИД\посвящ. в пешех 1-классников _ 24.09.13\IMG_46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1286782">
            <a:off x="4861556" y="3742022"/>
            <a:ext cx="3312622" cy="2211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animBg="1"/>
      <p:bldP spid="6155" grpId="0" animBg="1"/>
      <p:bldP spid="6156" grpId="0" animBg="1"/>
      <p:bldP spid="61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00B0F0">
                <a:alpha val="99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1763687" y="244475"/>
            <a:ext cx="5760641" cy="880269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i="1" dirty="0" smtClean="0">
                <a:solidFill>
                  <a:srgbClr val="FF0000"/>
                </a:solidFill>
              </a:rPr>
              <a:t>Наши наставники</a:t>
            </a:r>
          </a:p>
        </p:txBody>
      </p:sp>
      <p:pic>
        <p:nvPicPr>
          <p:cNvPr id="28676" name="Picture 10" descr="IMG_724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2996952"/>
            <a:ext cx="2808312" cy="1872208"/>
          </a:xfrm>
        </p:spPr>
      </p:pic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323528" y="4869160"/>
            <a:ext cx="3429000" cy="90601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С.Н.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Тухиков</a:t>
            </a:r>
            <a:r>
              <a:rPr lang="ru-RU" sz="2000" b="1" i="1" dirty="0" smtClean="0">
                <a:solidFill>
                  <a:srgbClr val="FF0000"/>
                </a:solidFill>
              </a:rPr>
              <a:t> Руководитель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отряда  велосипедистов</a:t>
            </a: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28678" name="Rectangle 12"/>
          <p:cNvSpPr>
            <a:spLocks noChangeArrowheads="1"/>
          </p:cNvSpPr>
          <p:nvPr/>
        </p:nvSpPr>
        <p:spPr bwMode="auto">
          <a:xfrm>
            <a:off x="4283968" y="3212976"/>
            <a:ext cx="4191000" cy="5718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М.И.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Половодова</a:t>
            </a:r>
            <a:r>
              <a:rPr lang="ru-RU" sz="2000" b="1" i="1" dirty="0" smtClean="0">
                <a:solidFill>
                  <a:srgbClr val="FF0000"/>
                </a:solidFill>
              </a:rPr>
              <a:t> – руководитель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отряда ЮИД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3995936" y="5733256"/>
            <a:ext cx="4462264" cy="89614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Е.А. </a:t>
            </a:r>
            <a:r>
              <a:rPr lang="ru-RU" sz="2000" b="1" i="1" dirty="0" smtClean="0">
                <a:solidFill>
                  <a:srgbClr val="FF0000"/>
                </a:solidFill>
              </a:rPr>
              <a:t>Воронова- заместитель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директора по ВР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28680" name="Picture 14" descr="IMG_76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95936" y="4005064"/>
            <a:ext cx="2548136" cy="1698347"/>
          </a:xfrm>
        </p:spPr>
      </p:pic>
      <p:pic>
        <p:nvPicPr>
          <p:cNvPr id="28681" name="Picture 15" descr="IMG_76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75856" y="1052736"/>
            <a:ext cx="3284537" cy="2189163"/>
          </a:xfrm>
        </p:spPr>
      </p:pic>
      <p:pic>
        <p:nvPicPr>
          <p:cNvPr id="2050" name="Picture 2" descr="C:\Users\1\Desktop\Смотр 2014\DSC004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052736"/>
            <a:ext cx="2692400" cy="2019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00B0F0">
                <a:alpha val="99000"/>
              </a:srgbClr>
            </a:gs>
            <a:gs pos="24000">
              <a:srgbClr val="00B0F0">
                <a:alpha val="99000"/>
              </a:srgbClr>
            </a:gs>
            <a:gs pos="24000">
              <a:srgbClr val="00B0F0">
                <a:alpha val="99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836712"/>
            <a:ext cx="3816424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200" dirty="0" smtClean="0">
                <a:solidFill>
                  <a:srgbClr val="FF0000"/>
                </a:solidFill>
              </a:rPr>
              <a:t>Цель </a:t>
            </a:r>
            <a:r>
              <a:rPr lang="ru-RU" sz="2200" b="1" i="1" dirty="0" smtClean="0">
                <a:solidFill>
                  <a:srgbClr val="FF0000"/>
                </a:solidFill>
              </a:rPr>
              <a:t>комиссии:   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2200" b="1" i="1" dirty="0" smtClean="0"/>
              <a:t>помогать  в организации  работы по формированию у школьников навыков  безопасного   поведения.</a:t>
            </a: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endParaRPr lang="ru-RU" sz="3100" b="1" i="1" dirty="0"/>
          </a:p>
        </p:txBody>
      </p:sp>
      <p:pic>
        <p:nvPicPr>
          <p:cNvPr id="5" name="Picture 6" descr="C:\Documents and Settings\ВЛАДЕЛЕЦ\Рабочий стол\ЮИД 25.09.10\S1050079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2028848" cy="257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14546" y="2857496"/>
            <a:ext cx="1982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Член комиссии: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Е.А. </a:t>
            </a:r>
            <a:r>
              <a:rPr lang="ru-RU" b="1" dirty="0" err="1" smtClean="0">
                <a:solidFill>
                  <a:srgbClr val="0070C0"/>
                </a:solidFill>
              </a:rPr>
              <a:t>Самойлик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(представитель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Совета школы)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Documents and Settings\пионерская\Рабочий стол\ПДД _ 2012-2013\ЮИД _ репетиция\IMG_75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500042"/>
            <a:ext cx="2988477" cy="1992318"/>
          </a:xfrm>
          <a:prstGeom prst="rect">
            <a:avLst/>
          </a:prstGeom>
          <a:noFill/>
        </p:spPr>
      </p:pic>
      <p:pic>
        <p:nvPicPr>
          <p:cNvPr id="3075" name="Picture 3" descr="C:\Documents and Settings\пионерская\Рабочий стол\Сош_67\ВЫПИСКА.files\Воронова Е.А\Все о ПДД\ЮИД. фото 2011\IMG_7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924944"/>
            <a:ext cx="2834658" cy="18897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372200" y="508518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Председатель Комиссии замдиректора по ВР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Е.А. Воронова: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188640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Комиссия «За безопасность дорожного движения»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7" name="Picture 2" descr="C:\Documents and Settings\пионерская\Рабочий стол\Сош_67\ВЫПИСКА.files\Воронова Е.А\Все о ПДД\ПДД _ 2012-2013\08.10.12 _ ЮИД\DSC01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933056"/>
            <a:ext cx="2664296" cy="199903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267744" y="5949280"/>
            <a:ext cx="2899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Член комиссии  </a:t>
            </a:r>
            <a:r>
              <a:rPr lang="ru-RU" b="1" dirty="0" err="1" smtClean="0">
                <a:solidFill>
                  <a:srgbClr val="0070C0"/>
                </a:solidFill>
              </a:rPr>
              <a:t>С.И.Ляпин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на беседе во 2 «А» классе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www.who.int/entity/roadsafety/decade_of_action/toolkit/tag_310px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301208"/>
            <a:ext cx="1450272" cy="130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srgbClr val="FF0000"/>
                </a:solidFill>
              </a:rPr>
              <a:t> </a:t>
            </a:r>
            <a:r>
              <a:rPr lang="ru-RU" sz="3100" b="1" i="1" dirty="0" smtClean="0">
                <a:solidFill>
                  <a:srgbClr val="FF0000"/>
                </a:solidFill>
              </a:rPr>
              <a:t>Кабинет ПДД. </a:t>
            </a:r>
            <a:r>
              <a:rPr lang="ru-RU" sz="3100" i="1" dirty="0" smtClean="0">
                <a:solidFill>
                  <a:srgbClr val="FF0000"/>
                </a:solidFill>
              </a:rPr>
              <a:t/>
            </a:r>
            <a:br>
              <a:rPr lang="ru-RU" sz="3100" i="1" dirty="0" smtClean="0">
                <a:solidFill>
                  <a:srgbClr val="FF0000"/>
                </a:solidFill>
              </a:rPr>
            </a:br>
            <a:r>
              <a:rPr lang="ru-RU" sz="2700" i="1" dirty="0" smtClean="0">
                <a:solidFill>
                  <a:srgbClr val="FF0000"/>
                </a:solidFill>
              </a:rPr>
              <a:t>В нем  отряд ЮИД проводит  занятия по ПДД с младшими школьниками, беседы, ролевые игры.</a:t>
            </a:r>
            <a:br>
              <a:rPr lang="ru-RU" sz="2700" i="1" dirty="0" smtClean="0">
                <a:solidFill>
                  <a:srgbClr val="FF0000"/>
                </a:solidFill>
              </a:rPr>
            </a:br>
            <a:r>
              <a:rPr lang="ru-RU" sz="2700" i="1" dirty="0" smtClean="0">
                <a:solidFill>
                  <a:srgbClr val="FF0000"/>
                </a:solidFill>
              </a:rPr>
              <a:t>Для изучения правил используется интерактивный комплекс.</a:t>
            </a:r>
            <a:endParaRPr lang="ru-RU" sz="27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517232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В кабинете – стенды, модели дорожных знаков, светофор, игры,  плакаты, наглядные пособия.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Users\1\Desktop\ЮИД _ все\Первоклассники\занятие с первоклассниками\IMG_7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88840"/>
            <a:ext cx="3600400" cy="2400267"/>
          </a:xfrm>
          <a:prstGeom prst="rect">
            <a:avLst/>
          </a:prstGeom>
          <a:noFill/>
        </p:spPr>
      </p:pic>
      <p:pic>
        <p:nvPicPr>
          <p:cNvPr id="9220" name="Picture 4" descr="C:\Users\1\Desktop\ЮИД _ все\Первоклассники\занятие с первоклассниками\IMG_7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356992"/>
            <a:ext cx="3362480" cy="2241654"/>
          </a:xfrm>
          <a:prstGeom prst="rect">
            <a:avLst/>
          </a:prstGeom>
          <a:noFill/>
        </p:spPr>
      </p:pic>
      <p:pic>
        <p:nvPicPr>
          <p:cNvPr id="13" name="Рисунок 12" descr="http://sh-67.narod.ru/image/logo67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5733256"/>
            <a:ext cx="438143" cy="5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1\Desktop\ЮИД _ все\Первоклассники\занятие с первоклассниками\IMG_74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988840"/>
            <a:ext cx="2937600" cy="195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555</Words>
  <Application>Microsoft Office PowerPoint</Application>
  <PresentationFormat>Экран (4:3)</PresentationFormat>
  <Paragraphs>116</Paragraphs>
  <Slides>27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Документ</vt:lpstr>
      <vt:lpstr>Слайд 1</vt:lpstr>
      <vt:lpstr>2 октября  2014 г -  смотр готовности юидовцев к активной, продуктивной и нужной работе!</vt:lpstr>
      <vt:lpstr> Залог успешной работы –  постоянные действия по пропаганде и изучению ПДД!</vt:lpstr>
      <vt:lpstr>Слайд 4</vt:lpstr>
      <vt:lpstr>ЮИД! Девиз наш ясен всем: Мы за движение без проблем!</vt:lpstr>
      <vt:lpstr> Форма отряда: Красный, желтый, зеленый и белый  Цвета сохранения жизни планеты!</vt:lpstr>
      <vt:lpstr>Наши наставники</vt:lpstr>
      <vt:lpstr>   Цель комиссии:    помогать  в организации  работы по формированию у школьников навыков  безопасного   поведения.   </vt:lpstr>
      <vt:lpstr> Кабинет ПДД.  В нем  отряд ЮИД проводит  занятия по ПДД с младшими школьниками, беседы, ролевые игры. Для изучения правил используется интерактивный комплекс.</vt:lpstr>
      <vt:lpstr>На площадке  - переход. Здесь взрослеет пешеход! </vt:lpstr>
      <vt:lpstr>Слайд 11</vt:lpstr>
      <vt:lpstr>Уголок отряда ЮИД</vt:lpstr>
      <vt:lpstr>Слайд 13</vt:lpstr>
      <vt:lpstr> БЕЗОПАСНОСТЬ ДЕТЕЙ НА ДОРОГАХ  главная  проблема планеты! Мы активно включились  в работу  в рамках  Десятилетия действий за безопасность дорожного движения.</vt:lpstr>
      <vt:lpstr>Акция   «Безопасный путь  в школу» проводят отряд ЮИД «Зеленая волна» и старшеклассники </vt:lpstr>
      <vt:lpstr>    Начало  акции: 1 сентября 2014 г.  В рамках  Всероссийского мероприятия  «Внимание, дети!» </vt:lpstr>
      <vt:lpstr> Эмблема акции  «Безопасный    путь в школу»</vt:lpstr>
      <vt:lpstr>  Социальную акцию  провели: 1. Отряд ЮИД  школы «Зеленая волна» 2. Отряды ЮИД 10 – 11 классов</vt:lpstr>
      <vt:lpstr>.  </vt:lpstr>
      <vt:lpstr>В кабинете ПДД  с 1 – 3 классами провели занятия «Дорожные знаки» и сюжетно – ролевую игру «Мы – юные пешеходы»</vt:lpstr>
      <vt:lpstr>    В ходе акции  в 5 – 6 классах прошла сюжетно – ролевая игра « Мы – юные пешеходы!»               </vt:lpstr>
      <vt:lpstr>Обязательная часть занятия: отработка навыка перехода проезжей части  по сигналам светофора</vt:lpstr>
      <vt:lpstr>Отрабатывается навык безопасного перехода на школьной площадке: </vt:lpstr>
      <vt:lpstr> В ходе акции мы обращались к  взрослым-  водителям  и пешеходам: Товарищи взрослые, будьте бдительны! Всегда соблюдайте правила дорожного движения! Рядом с вами  идет   будущее страны! </vt:lpstr>
      <vt:lpstr> В  ходе  акции  в начальной школе  прошел конкурс и выставка  рисунков  «Безопасный путь  домой»</vt:lpstr>
      <vt:lpstr>«Безопасный путь в школу ЮИД обеспечит!»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66</cp:revision>
  <dcterms:created xsi:type="dcterms:W3CDTF">2014-09-28T07:23:37Z</dcterms:created>
  <dcterms:modified xsi:type="dcterms:W3CDTF">2014-10-01T13:40:47Z</dcterms:modified>
</cp:coreProperties>
</file>