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56" r:id="rId6"/>
    <p:sldId id="266" r:id="rId7"/>
    <p:sldId id="260" r:id="rId8"/>
    <p:sldId id="262" r:id="rId9"/>
    <p:sldId id="263" r:id="rId10"/>
    <p:sldId id="264" r:id="rId11"/>
    <p:sldId id="265" r:id="rId12"/>
    <p:sldId id="270" r:id="rId13"/>
    <p:sldId id="267" r:id="rId14"/>
    <p:sldId id="269" r:id="rId15"/>
    <p:sldId id="26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20.pn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image" Target="../media/image20.pn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Скругленная соединительная линия 11"/>
          <p:cNvCxnSpPr/>
          <p:nvPr/>
        </p:nvCxnSpPr>
        <p:spPr>
          <a:xfrm>
            <a:off x="2857488" y="0"/>
            <a:ext cx="6286512" cy="3929066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кругленная соединительная линия 18"/>
          <p:cNvCxnSpPr/>
          <p:nvPr/>
        </p:nvCxnSpPr>
        <p:spPr>
          <a:xfrm>
            <a:off x="3714744" y="0"/>
            <a:ext cx="5429256" cy="3857628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/>
          <p:nvPr/>
        </p:nvCxnSpPr>
        <p:spPr>
          <a:xfrm>
            <a:off x="4357686" y="0"/>
            <a:ext cx="4786314" cy="3786190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кругленная соединительная линия 29"/>
          <p:cNvCxnSpPr/>
          <p:nvPr/>
        </p:nvCxnSpPr>
        <p:spPr>
          <a:xfrm rot="5400000" flipH="1" flipV="1">
            <a:off x="4822029" y="2536029"/>
            <a:ext cx="4643446" cy="4000496"/>
          </a:xfrm>
          <a:prstGeom prst="curvedConnector3">
            <a:avLst>
              <a:gd name="adj1" fmla="val 46062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кругленная соединительная линия 34"/>
          <p:cNvCxnSpPr/>
          <p:nvPr/>
        </p:nvCxnSpPr>
        <p:spPr>
          <a:xfrm rot="5400000" flipH="1" flipV="1">
            <a:off x="5179219" y="2893219"/>
            <a:ext cx="4143380" cy="3786182"/>
          </a:xfrm>
          <a:prstGeom prst="curvedConnector3">
            <a:avLst>
              <a:gd name="adj1" fmla="val 46847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Скругленная соединительная линия 39"/>
          <p:cNvCxnSpPr/>
          <p:nvPr/>
        </p:nvCxnSpPr>
        <p:spPr>
          <a:xfrm rot="5400000" flipH="1" flipV="1">
            <a:off x="4714872" y="2428872"/>
            <a:ext cx="4572008" cy="4286248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-конечная звезда 44"/>
          <p:cNvSpPr/>
          <p:nvPr/>
        </p:nvSpPr>
        <p:spPr>
          <a:xfrm>
            <a:off x="7572396" y="5072074"/>
            <a:ext cx="428628" cy="642942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4-конечная звезда 45"/>
          <p:cNvSpPr/>
          <p:nvPr/>
        </p:nvSpPr>
        <p:spPr>
          <a:xfrm>
            <a:off x="7929586" y="4786322"/>
            <a:ext cx="500066" cy="714380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4-конечная звезда 46"/>
          <p:cNvSpPr/>
          <p:nvPr/>
        </p:nvSpPr>
        <p:spPr>
          <a:xfrm>
            <a:off x="8429652" y="4643446"/>
            <a:ext cx="357190" cy="357190"/>
          </a:xfrm>
          <a:prstGeom prst="star4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4-конечная звезда 47"/>
          <p:cNvSpPr/>
          <p:nvPr/>
        </p:nvSpPr>
        <p:spPr>
          <a:xfrm>
            <a:off x="7858148" y="571480"/>
            <a:ext cx="357190" cy="571504"/>
          </a:xfrm>
          <a:prstGeom prst="star4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4-конечная звезда 48"/>
          <p:cNvSpPr/>
          <p:nvPr/>
        </p:nvSpPr>
        <p:spPr>
          <a:xfrm>
            <a:off x="7429520" y="214290"/>
            <a:ext cx="428628" cy="500066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4-конечная звезда 49"/>
          <p:cNvSpPr/>
          <p:nvPr/>
        </p:nvSpPr>
        <p:spPr>
          <a:xfrm>
            <a:off x="8215338" y="214290"/>
            <a:ext cx="428628" cy="500090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http://sh-67.narod.ru/image/logo67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82" y="1571612"/>
            <a:ext cx="14382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251520" y="4293096"/>
            <a:ext cx="78179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 Отчет о проведении акции </a:t>
            </a:r>
          </a:p>
          <a:p>
            <a:r>
              <a:rPr lang="ru-RU" sz="3200" b="1" i="1" dirty="0" smtClean="0">
                <a:solidFill>
                  <a:srgbClr val="FF0000"/>
                </a:solidFill>
              </a:rPr>
              <a:t>                                    «Родители, водители! </a:t>
            </a:r>
          </a:p>
          <a:p>
            <a:r>
              <a:rPr lang="ru-RU" sz="3200" b="1" i="1" dirty="0" smtClean="0">
                <a:solidFill>
                  <a:srgbClr val="FF0000"/>
                </a:solidFill>
              </a:rPr>
              <a:t>                              Будьте     бдительны!»</a:t>
            </a:r>
          </a:p>
          <a:p>
            <a:r>
              <a:rPr lang="ru-RU" sz="3200" b="1" i="1" dirty="0" smtClean="0">
                <a:solidFill>
                  <a:srgbClr val="FF0000"/>
                </a:solidFill>
              </a:rPr>
              <a:t>                                          (март 2015 г.)</a:t>
            </a:r>
          </a:p>
        </p:txBody>
      </p:sp>
      <p:pic>
        <p:nvPicPr>
          <p:cNvPr id="3074" name="Picture 2" descr="E:\IMG_67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142852"/>
            <a:ext cx="3536181" cy="2357454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0" y="357166"/>
            <a:ext cx="4864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6666"/>
                </a:solidFill>
              </a:rPr>
              <a:t>Отряд  ЮИД «Зеленая волна»</a:t>
            </a:r>
          </a:p>
          <a:p>
            <a:r>
              <a:rPr lang="ru-RU" sz="2400" b="1" dirty="0" smtClean="0">
                <a:solidFill>
                  <a:srgbClr val="006666"/>
                </a:solidFill>
              </a:rPr>
              <a:t>МБОУ СОШ № 67</a:t>
            </a:r>
          </a:p>
          <a:p>
            <a:r>
              <a:rPr lang="ru-RU" sz="2400" b="1" dirty="0" smtClean="0">
                <a:solidFill>
                  <a:srgbClr val="006666"/>
                </a:solidFill>
              </a:rPr>
              <a:t>Железнодорожного района </a:t>
            </a:r>
          </a:p>
          <a:p>
            <a:r>
              <a:rPr lang="ru-RU" sz="2400" b="1" dirty="0" smtClean="0">
                <a:solidFill>
                  <a:srgbClr val="006666"/>
                </a:solidFill>
              </a:rPr>
              <a:t>г. Ростова – на – Дону.</a:t>
            </a:r>
          </a:p>
        </p:txBody>
      </p:sp>
      <p:pic>
        <p:nvPicPr>
          <p:cNvPr id="2" name="Picture 3" descr="C:\Users\1\Desktop\ЮИД _ все\Первоклассники\занятие с первоклассниками\IMG_7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32068">
            <a:off x="622810" y="5088460"/>
            <a:ext cx="1958833" cy="13058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3" name="Picture 2" descr="C:\Users\1\Desktop\ЮИД Акция 2015\Акция _ Родители, будьте бдительны!\IMG_67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060848"/>
            <a:ext cx="2889000" cy="1926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1027" name="Picture 3" descr="C:\Users\1\Desktop\ЮИД Акция 2015\Акция _ Родители, будьте бдительны!\IMG_68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2276872"/>
            <a:ext cx="3132348" cy="20882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4" name="Picture 4" descr="C:\Users\1\Desktop\Для всего\Школьное\Все о ПДД\Смотр готовности область и занятия инспектораИД\DSC_0164.JPG"/>
          <p:cNvPicPr>
            <a:picLocks noChangeAspect="1" noChangeArrowheads="1"/>
          </p:cNvPicPr>
          <p:nvPr/>
        </p:nvPicPr>
        <p:blipFill>
          <a:blip r:embed="rId7" cstate="print"/>
          <a:srcRect t="22809" r="9365" b="9953"/>
          <a:stretch>
            <a:fillRect/>
          </a:stretch>
        </p:blipFill>
        <p:spPr bwMode="auto">
          <a:xfrm>
            <a:off x="5796136" y="3068960"/>
            <a:ext cx="3161006" cy="15574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1\Desktop\ЮИД Акция 2015\Акция _ Родители, будьте бдительны!\кенгуру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060848"/>
            <a:ext cx="2175341" cy="19259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Мы разработали  листовки и буклеты  - памятки для  родителей и водителей</a:t>
            </a:r>
            <a:r>
              <a:rPr lang="ru-RU" sz="3600" dirty="0" smtClean="0">
                <a:latin typeface="Monotype Corsiva" pitchFamily="66" charset="0"/>
              </a:rPr>
              <a:t>…</a:t>
            </a:r>
            <a:endParaRPr lang="ru-RU" sz="3600" dirty="0"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628800"/>
            <a:ext cx="4040188" cy="936104"/>
          </a:xfrm>
        </p:spPr>
        <p:txBody>
          <a:bodyPr>
            <a:noAutofit/>
          </a:bodyPr>
          <a:lstStyle/>
          <a:p>
            <a:r>
              <a:rPr lang="ru-RU" sz="1600" dirty="0" err="1" smtClean="0">
                <a:solidFill>
                  <a:srgbClr val="FF0000"/>
                </a:solidFill>
              </a:rPr>
              <a:t>Юидовцы</a:t>
            </a:r>
            <a:r>
              <a:rPr lang="ru-RU" sz="1600" dirty="0" smtClean="0">
                <a:solidFill>
                  <a:srgbClr val="FF0000"/>
                </a:solidFill>
              </a:rPr>
              <a:t> 5 «А»  класса   привлекли к этой работе родителей, поэтому листовки получились красочные и информационные!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60032" y="4941168"/>
            <a:ext cx="4041775" cy="63976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…распространили их среди водителей – родителей и педагогов школы….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1\Desktop\Для всего\Школьное\Все о ПДД\День памяти жертв и 5 а\IMG_20141117_1254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36912"/>
            <a:ext cx="2520279" cy="1890209"/>
          </a:xfrm>
          <a:prstGeom prst="rect">
            <a:avLst/>
          </a:prstGeom>
          <a:noFill/>
        </p:spPr>
      </p:pic>
      <p:pic>
        <p:nvPicPr>
          <p:cNvPr id="4098" name="Picture 2" descr="C:\Users\1\Desktop\ЮИД Акция 2015\Акция _ Родители, будьте бдительны!\IMG_677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772816"/>
            <a:ext cx="4041775" cy="2694517"/>
          </a:xfrm>
          <a:prstGeom prst="rect">
            <a:avLst/>
          </a:prstGeom>
          <a:noFill/>
        </p:spPr>
      </p:pic>
      <p:pic>
        <p:nvPicPr>
          <p:cNvPr id="4099" name="Picture 3" descr="C:\Users\1\Desktop\ЮИД Акция 2015\Акция _ Родители, будьте бдительны!\IMG_6784.JPG"/>
          <p:cNvPicPr>
            <a:picLocks noChangeAspect="1" noChangeArrowheads="1"/>
          </p:cNvPicPr>
          <p:nvPr/>
        </p:nvPicPr>
        <p:blipFill>
          <a:blip r:embed="rId5" cstate="print"/>
          <a:srcRect r="13271"/>
          <a:stretch>
            <a:fillRect/>
          </a:stretch>
        </p:blipFill>
        <p:spPr bwMode="auto">
          <a:xfrm>
            <a:off x="1619672" y="4077072"/>
            <a:ext cx="3161352" cy="2430056"/>
          </a:xfrm>
          <a:prstGeom prst="rect">
            <a:avLst/>
          </a:prstGeom>
          <a:noFill/>
        </p:spPr>
      </p:pic>
      <p:pic>
        <p:nvPicPr>
          <p:cNvPr id="4" name="Picture 2" descr="C:\Users\1\Desktop\ЮИД Акция 2015\Распечатать 1\Декларация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5877272"/>
            <a:ext cx="3491880" cy="765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…а потом вручили их взрослым в микрорайоне школы!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5122" name="Picture 2" descr="C:\Users\1\Desktop\ЮИД Акция 2015\Акция _ Родители, будьте бдительны!\IMG_678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27670" t="5176"/>
          <a:stretch>
            <a:fillRect/>
          </a:stretch>
        </p:blipFill>
        <p:spPr bwMode="auto">
          <a:xfrm rot="20563320">
            <a:off x="636882" y="2077160"/>
            <a:ext cx="2922327" cy="2554062"/>
          </a:xfrm>
          <a:prstGeom prst="rect">
            <a:avLst/>
          </a:prstGeom>
          <a:noFill/>
        </p:spPr>
      </p:pic>
      <p:pic>
        <p:nvPicPr>
          <p:cNvPr id="5123" name="Picture 3" descr="C:\Users\1\Desktop\ЮИД Акция 2015\Акция _ Родители, будьте бдительны!\IMG_679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746243" y="2158413"/>
            <a:ext cx="4041775" cy="2694517"/>
          </a:xfrm>
          <a:prstGeom prst="rect">
            <a:avLst/>
          </a:prstGeom>
          <a:noFill/>
        </p:spPr>
      </p:pic>
      <p:pic>
        <p:nvPicPr>
          <p:cNvPr id="9" name="Picture 4" descr="C:\Users\1\Desktop\Для всего\Школьное\Все о ПДД\Смотр готовности\ЮИД\посвящ. в пешех 1-классников _ 24.09.13\IMG_466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20637957">
            <a:off x="5981523" y="4302005"/>
            <a:ext cx="2948370" cy="1965581"/>
          </a:xfrm>
          <a:prstGeom prst="rect">
            <a:avLst/>
          </a:prstGeom>
          <a:noFill/>
        </p:spPr>
      </p:pic>
      <p:pic>
        <p:nvPicPr>
          <p:cNvPr id="3074" name="Picture 2" descr="C:\Users\1\Desktop\ЮИД Акция 2015\Акция _ Родители, будьте бдительны!\кенгуру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1196752"/>
            <a:ext cx="2175341" cy="1925988"/>
          </a:xfrm>
          <a:prstGeom prst="rect">
            <a:avLst/>
          </a:prstGeom>
          <a:noFill/>
        </p:spPr>
      </p:pic>
      <p:pic>
        <p:nvPicPr>
          <p:cNvPr id="3" name="Picture 2" descr="C:\Users\1\Desktop\ЮИД Акция 2015\Распечатать 1\Декларация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5578956"/>
            <a:ext cx="5834980" cy="12790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052736"/>
            <a:ext cx="6120680" cy="1156990"/>
          </a:xfrm>
        </p:spPr>
        <p:txBody>
          <a:bodyPr>
            <a:normAutofit fontScale="90000"/>
          </a:bodyPr>
          <a:lstStyle/>
          <a:p>
            <a:r>
              <a:rPr lang="ru-RU" i="1" dirty="0" err="1" smtClean="0">
                <a:solidFill>
                  <a:srgbClr val="FF0000"/>
                </a:solidFill>
                <a:latin typeface="Arial Black" pitchFamily="34" charset="0"/>
              </a:rPr>
              <a:t>Селфи</a:t>
            </a:r>
            <a:r>
              <a:rPr lang="ru-RU" i="1" dirty="0" smtClean="0">
                <a:solidFill>
                  <a:srgbClr val="FF0000"/>
                </a:solidFill>
                <a:latin typeface="Arial Black" pitchFamily="34" charset="0"/>
              </a:rPr>
              <a:t> безопасности!</a:t>
            </a:r>
            <a:endParaRPr lang="ru-RU" i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6146" name="Picture 2" descr="C:\Users\1\Desktop\ЮИД Акция 2015\Распечатать 1\Глобальная неделя безопасности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2588096" cy="1035238"/>
          </a:xfrm>
          <a:prstGeom prst="rect">
            <a:avLst/>
          </a:prstGeom>
          <a:noFill/>
        </p:spPr>
      </p:pic>
      <p:pic>
        <p:nvPicPr>
          <p:cNvPr id="6147" name="Picture 3" descr="C:\Users\1\Desktop\ЮИД Акция 2015\Распечатать 1\Декларац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1676" y="188640"/>
            <a:ext cx="4502324" cy="986922"/>
          </a:xfrm>
          <a:prstGeom prst="rect">
            <a:avLst/>
          </a:prstGeom>
          <a:noFill/>
        </p:spPr>
      </p:pic>
      <p:pic>
        <p:nvPicPr>
          <p:cNvPr id="6148" name="Picture 4" descr="C:\Users\1\Desktop\ЮИД Акция 2015\юид селфи\IMG_68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204864"/>
            <a:ext cx="4038600" cy="2692400"/>
          </a:xfrm>
          <a:prstGeom prst="rect">
            <a:avLst/>
          </a:prstGeom>
          <a:noFill/>
        </p:spPr>
      </p:pic>
      <p:pic>
        <p:nvPicPr>
          <p:cNvPr id="6149" name="Picture 5" descr="C:\Users\1\Desktop\ЮИД Акция 2015\юид селфи\IMG_68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2132856"/>
            <a:ext cx="2889000" cy="1926000"/>
          </a:xfrm>
          <a:prstGeom prst="rect">
            <a:avLst/>
          </a:prstGeom>
          <a:noFill/>
        </p:spPr>
      </p:pic>
      <p:pic>
        <p:nvPicPr>
          <p:cNvPr id="6150" name="Picture 6" descr="C:\Users\1\Desktop\ЮИД Акция 2015\юид селфи\IMG_68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4293096"/>
            <a:ext cx="2889000" cy="1926000"/>
          </a:xfrm>
          <a:prstGeom prst="rect">
            <a:avLst/>
          </a:prstGeom>
          <a:noFill/>
        </p:spPr>
      </p:pic>
      <p:pic>
        <p:nvPicPr>
          <p:cNvPr id="6151" name="Picture 7" descr="C:\Users\1\Desktop\ЮИД Акция 2015\юид селфи\IMG_68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4509119"/>
            <a:ext cx="3249040" cy="21660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И конечно, привлекли  внимание к проблеме  водителей, паркующих свои авто возле  школы!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1187624" y="4581128"/>
            <a:ext cx="5652120" cy="129614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«Мы всех призываем не нарушать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Простые, но важные правила жизни!»</a:t>
            </a:r>
          </a:p>
          <a:p>
            <a:endParaRPr lang="ru-RU" dirty="0"/>
          </a:p>
        </p:txBody>
      </p:sp>
      <p:pic>
        <p:nvPicPr>
          <p:cNvPr id="6146" name="Picture 2" descr="C:\Users\1\Desktop\ЮИД Акция 2015\Акция _ Родители, будьте бдительны!\IMG_677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4040188" cy="26934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6147" name="Picture 3" descr="C:\Users\1\Desktop\ЮИД Акция 2015\Акция _ Родители, будьте бдительны!\IMG_678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r="29859"/>
          <a:stretch>
            <a:fillRect/>
          </a:stretch>
        </p:blipFill>
        <p:spPr bwMode="auto">
          <a:xfrm>
            <a:off x="5796136" y="1700808"/>
            <a:ext cx="2834909" cy="26945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6" name="Picture 2" descr="C:\Users\1\Desktop\ЮИД Акция 2015\Акция _ Родители, будьте бдительны!\кенгуру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437112"/>
            <a:ext cx="2175341" cy="1925988"/>
          </a:xfrm>
          <a:prstGeom prst="rect">
            <a:avLst/>
          </a:prstGeom>
          <a:noFill/>
        </p:spPr>
      </p:pic>
      <p:pic>
        <p:nvPicPr>
          <p:cNvPr id="7170" name="Picture 2" descr="C:\Users\1\Desktop\ЮИД Акция 2015\Распечатать\Декларац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445224"/>
            <a:ext cx="5078388" cy="11131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IMG_1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788024" y="4293096"/>
            <a:ext cx="3096344" cy="20642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764704"/>
            <a:ext cx="547260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«Товарищи  взрослые!</a:t>
            </a:r>
            <a:b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Будьте бдительны!»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42" name="Picture 2" descr="C:\Users\1\Desktop\ЮИД Акция 2015\Акция _ Родители, будьте бдительны!\IMG_677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0965184">
            <a:off x="773847" y="2398100"/>
            <a:ext cx="3079241" cy="205282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243" name="Picture 3" descr="C:\Users\1\Desktop\ЮИД Акция 2015\Акция _ Родители, будьте бдительны!\IMG_67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669056">
            <a:off x="5261542" y="2221579"/>
            <a:ext cx="3370935" cy="22472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7" name="Picture 2" descr="C:\Users\1\Desktop\ЮИД Акция 2015\Акция _ Родители, будьте бдительны!\кенгуру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32656"/>
            <a:ext cx="2175341" cy="1925988"/>
          </a:xfrm>
          <a:prstGeom prst="rect">
            <a:avLst/>
          </a:prstGeom>
          <a:noFill/>
        </p:spPr>
      </p:pic>
      <p:pic>
        <p:nvPicPr>
          <p:cNvPr id="8194" name="Picture 2" descr="C:\Users\1\Desktop\ЮИД Акция 2015\юид селфи\IMG_68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4365103"/>
            <a:ext cx="3393056" cy="22620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ЮИД! Всегда впереди!</a:t>
            </a:r>
            <a:endParaRPr lang="ru-RU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7884368" y="2132856"/>
            <a:ext cx="863600" cy="865188"/>
          </a:xfrm>
          <a:prstGeom prst="ellipse">
            <a:avLst/>
          </a:prstGeom>
          <a:solidFill>
            <a:srgbClr val="48AE0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7524328" y="1412776"/>
            <a:ext cx="863600" cy="86518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>
            <a:off x="7452320" y="2708920"/>
            <a:ext cx="1008063" cy="756221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 67 </a:t>
            </a:r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7092280" y="2060848"/>
            <a:ext cx="863600" cy="8651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8" name="Picture 2" descr="C:\Users\1\Desktop\ЮИД _ все\Первоклассники\занятие с первоклассниками\IMG_75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268760"/>
            <a:ext cx="4038600" cy="26924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5" name="Picture 2" descr="C:\Documents and Settings\пионерская\Рабочий стол\Сош_67\ВЫПИСКА.files\Воронова Е.А\Все о ПДД\01.09.12 _ ЮИД\IMG_74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835696" y="4581128"/>
            <a:ext cx="3075906" cy="2050604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6" name="Picture 3" descr="C:\Documents and Settings\пионерская\Рабочий стол\Сош_67\ВЫПИСКА.files\Воронова Е.А\Все о ПДД\фото ЮИД\IMG_71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427984" y="3140968"/>
            <a:ext cx="3181350" cy="21209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027" name="Picture 3" descr="C:\Users\1\Desktop\Для всего\Школьное\Все о ПДД\Смотр готовности область и занятия инспектораИД\DSC_01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852936"/>
            <a:ext cx="3686288" cy="244827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028" name="Picture 4" descr="C:\Users\1\Desktop\Для всего\Школьное\Все о ПДД\Смотр готовности область и занятия инспектораИД\DSC_01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4725144"/>
            <a:ext cx="2890664" cy="1919919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877 коп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268760"/>
            <a:ext cx="5388857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cs typeface="DilleniaUPC" pitchFamily="18" charset="-34"/>
              </a:rPr>
              <a:t>Наша школа находится на 2 – ой  ул. им. Володарского, которая раньше была тихой и спокойной. Но сейчас это довольно опасный участок дороги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… 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1\Desktop\Для всего\Школьное\фасад школы, фото\Фото школы\Фасад МБОУ СОШ № 6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44824"/>
            <a:ext cx="2516088" cy="16773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5" name="Picture 10" descr="дети переходят улицу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67544" y="4221088"/>
            <a:ext cx="4040188" cy="21817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Содержимое 7" descr="#"/>
          <p:cNvPicPr>
            <a:picLocks noGrp="1"/>
          </p:cNvPicPr>
          <p:nvPr>
            <p:ph sz="half" idx="2"/>
          </p:nvPr>
        </p:nvPicPr>
        <p:blipFill>
          <a:blip r:embed="rId5" cstate="print"/>
          <a:srcRect t="23181"/>
          <a:stretch>
            <a:fillRect/>
          </a:stretch>
        </p:blipFill>
        <p:spPr>
          <a:xfrm rot="21082220">
            <a:off x="5067638" y="4336132"/>
            <a:ext cx="3609975" cy="2079784"/>
          </a:xfrm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…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1\Desktop\ЮИД Акция 2015\Акция _ Родители, будьте бдительны!\IMG_68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132856"/>
            <a:ext cx="3672408" cy="24482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8195" name="Picture 3" descr="C:\Users\1\Desktop\ЮИД Акция 2015\Акция _ Родители, будьте бдительны!\IMG_676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933056"/>
            <a:ext cx="4041775" cy="26945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3" name="Picture 5" descr="C:\Documents and Settings\пионерская\Рабочий стол\Сош_67\ВЫПИСКА.files\Воронова Е.А\фотки1\ЮИД фото презентации\P72600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4869160"/>
            <a:ext cx="2304393" cy="17281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8196" name="Picture 4" descr="C:\Users\1\Desktop\Для всего\Школьное\Все о ПДД\День памяти жертв и 5 а\школа\DSC_05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052736"/>
            <a:ext cx="3900059" cy="25930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611561" y="260648"/>
            <a:ext cx="720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Отряд ЮИД «Зеленая волна» постоянно уделает внимание </a:t>
            </a:r>
          </a:p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этой проблеме!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Содержимое 4" descr="http://www.gibdd.ru/uploads/545e3e483a9acbb944806d8cd9819eac_260x195_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7384"/>
            <a:ext cx="9144000" cy="6858000"/>
          </a:xfrm>
        </p:spPr>
      </p:pic>
      <p:pic>
        <p:nvPicPr>
          <p:cNvPr id="1027" name="Picture 3" descr="C:\Users\1\Desktop\Фото\Фото с фотоаппарата\P6190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77072"/>
            <a:ext cx="3214688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who.int/entity/roadsafety/decade_of_action/toolkit/tag_310p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212976"/>
            <a:ext cx="2521396" cy="2521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0"/>
            <a:ext cx="6058371" cy="3384674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0000"/>
                </a:solidFill>
              </a:rPr>
              <a:t> БЕЗОПАСНОСТЬ ДЕТЕЙ НА ДОРОГАХ  главная  проблема планеты!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FF00"/>
                </a:solidFill>
              </a:rPr>
              <a:t>Мы активно включились  в работу  в рамках </a:t>
            </a:r>
            <a:br>
              <a:rPr lang="ru-RU" sz="3200" b="1" dirty="0" smtClean="0">
                <a:solidFill>
                  <a:srgbClr val="FFFF00"/>
                </a:solidFill>
              </a:rPr>
            </a:br>
            <a:r>
              <a:rPr lang="ru-RU" sz="3200" b="1" dirty="0" smtClean="0">
                <a:solidFill>
                  <a:srgbClr val="FFFF00"/>
                </a:solidFill>
              </a:rPr>
              <a:t>Десятилетия действий за безопасность дорожного </a:t>
            </a:r>
            <a:r>
              <a:rPr lang="ru-RU" sz="3200" b="1" dirty="0" smtClean="0">
                <a:solidFill>
                  <a:srgbClr val="FF0000"/>
                </a:solidFill>
              </a:rPr>
              <a:t>движения.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15816" y="6021288"/>
            <a:ext cx="52212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endParaRPr lang="ru-RU" sz="2800" b="1" i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 rot="20440006">
            <a:off x="46343" y="3509831"/>
            <a:ext cx="32400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 Black" pitchFamily="34" charset="0"/>
              </a:rPr>
              <a:t>«Вместе спасём тысячи жизней!»</a:t>
            </a:r>
          </a:p>
        </p:txBody>
      </p:sp>
      <p:pic>
        <p:nvPicPr>
          <p:cNvPr id="1026" name="Picture 2" descr="C:\Users\1\Desktop\Фото\Фото с фотоаппарата\P61900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3068960"/>
            <a:ext cx="2915816" cy="2187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1\Desktop\ЮИД _ все\ЮИД\посвящ. в пешех 1-классников _ 24.09.13\IMG_468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 l="13291" t="16625" r="5538"/>
          <a:stretch>
            <a:fillRect/>
          </a:stretch>
        </p:blipFill>
        <p:spPr bwMode="auto">
          <a:xfrm>
            <a:off x="5508104" y="4869160"/>
            <a:ext cx="2638599" cy="1806819"/>
          </a:xfrm>
          <a:prstGeom prst="rect">
            <a:avLst/>
          </a:prstGeom>
          <a:noFill/>
        </p:spPr>
      </p:pic>
      <p:pic>
        <p:nvPicPr>
          <p:cNvPr id="11" name="Picture 2" descr="C:\Users\1\Desktop\ЮИД Акция 2015\Акция _ Родители, будьте бдительны!\кенгуру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764704"/>
            <a:ext cx="2175341" cy="192598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ЮИД Акция 2015\Акция _ Родители, будьте бдительны!\IMG_6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889000" cy="1926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5" name="Picture 9" descr="C:\Documents and Settings\ВЛАДЕЛЕЦ\Рабочий стол\Для юида\P7010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4509120"/>
            <a:ext cx="2797233" cy="209480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274638"/>
            <a:ext cx="5842992" cy="178621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                 Акция «Родители, водители! Будьте бдительны!»</a:t>
            </a:r>
            <a:endParaRPr lang="ru-RU" sz="4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48880"/>
            <a:ext cx="7643192" cy="4032448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 Цель акции: повышение роли</a:t>
            </a:r>
          </a:p>
          <a:p>
            <a:r>
              <a:rPr lang="ru-RU" dirty="0" smtClean="0"/>
              <a:t> родителей в вопросах обучения</a:t>
            </a:r>
          </a:p>
          <a:p>
            <a:pPr>
              <a:buNone/>
            </a:pPr>
            <a:r>
              <a:rPr lang="ru-RU" dirty="0" smtClean="0"/>
              <a:t>     детей безопасному поведению на</a:t>
            </a:r>
          </a:p>
          <a:p>
            <a:pPr>
              <a:buNone/>
            </a:pPr>
            <a:r>
              <a:rPr lang="ru-RU" dirty="0" smtClean="0"/>
              <a:t>     дорогах.</a:t>
            </a:r>
          </a:p>
          <a:p>
            <a:endParaRPr lang="ru-RU" dirty="0" smtClean="0"/>
          </a:p>
          <a:p>
            <a:r>
              <a:rPr lang="ru-RU" dirty="0" smtClean="0"/>
              <a:t> Время проведения акции: февраль – март 2015 г.</a:t>
            </a:r>
          </a:p>
          <a:p>
            <a:r>
              <a:rPr lang="ru-RU" dirty="0" smtClean="0"/>
              <a:t>Целевая группа: родители обучающих</a:t>
            </a:r>
            <a:r>
              <a:rPr lang="ru-RU" dirty="0" smtClean="0">
                <a:solidFill>
                  <a:schemeClr val="bg1"/>
                </a:solidFill>
              </a:rPr>
              <a:t>ся школы</a:t>
            </a:r>
            <a:r>
              <a:rPr lang="ru-RU" dirty="0" smtClean="0"/>
              <a:t>, будущих первоклассников,  водители </a:t>
            </a:r>
            <a:r>
              <a:rPr lang="ru-RU" dirty="0" smtClean="0">
                <a:solidFill>
                  <a:schemeClr val="bg1"/>
                </a:solidFill>
              </a:rPr>
              <a:t>автомобилей,</a:t>
            </a:r>
            <a:r>
              <a:rPr lang="ru-RU" dirty="0" smtClean="0"/>
              <a:t> припаркованных   на автостоянке возл</a:t>
            </a:r>
            <a:r>
              <a:rPr lang="ru-RU" dirty="0" smtClean="0">
                <a:solidFill>
                  <a:schemeClr val="bg1"/>
                </a:solidFill>
              </a:rPr>
              <a:t>е школы</a:t>
            </a:r>
            <a:r>
              <a:rPr lang="ru-RU" dirty="0" smtClean="0"/>
              <a:t>.</a:t>
            </a:r>
          </a:p>
          <a:p>
            <a:r>
              <a:rPr lang="ru-RU" dirty="0" smtClean="0"/>
              <a:t>  Участники акции: отряд ЮИД, обучаю</a:t>
            </a:r>
            <a:r>
              <a:rPr lang="ru-RU" dirty="0" smtClean="0">
                <a:solidFill>
                  <a:schemeClr val="bg1"/>
                </a:solidFill>
              </a:rPr>
              <a:t>щиеся 5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bg1"/>
                </a:solidFill>
              </a:rPr>
              <a:t>– 8</a:t>
            </a:r>
            <a:r>
              <a:rPr lang="ru-RU" dirty="0" smtClean="0"/>
              <a:t> классов. </a:t>
            </a:r>
          </a:p>
          <a:p>
            <a:endParaRPr lang="ru-RU" dirty="0"/>
          </a:p>
        </p:txBody>
      </p:sp>
      <p:pic>
        <p:nvPicPr>
          <p:cNvPr id="2051" name="Picture 3" descr="C:\Users\1\Desktop\Для всего\Школьное\Все о ПДД\Смотр готовности область и занятия инспектораИД\DSC_01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348880"/>
            <a:ext cx="2769965" cy="18396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63072" cy="1143000"/>
          </a:xfrm>
        </p:spPr>
        <p:txBody>
          <a:bodyPr/>
          <a:lstStyle/>
          <a:p>
            <a:r>
              <a:rPr lang="ru-RU" b="1" dirty="0" smtClean="0">
                <a:latin typeface="Monotype Corsiva" pitchFamily="66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Эмблема акции: 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7170" name="Picture 2" descr="C:\Users\1\Desktop\ЮИД Акция 2015\Акция _ Родители, будьте бдительны!\кенгуру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1930" y="1124744"/>
            <a:ext cx="5112070" cy="452596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71600" y="198884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1484784"/>
            <a:ext cx="680827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Дорога – опасность! Знак внимания!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Взрослый кенгуру кенгуренка к себе прижимает, 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От беды на дороге надежно защищает!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7171" name="Picture 3" descr="C:\Users\1\Desktop\ЮИД Акция 2015\Акция _ Родители, будьте бдительны!\IMG_68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77072"/>
            <a:ext cx="2889000" cy="1926000"/>
          </a:xfrm>
          <a:prstGeom prst="rect">
            <a:avLst/>
          </a:prstGeom>
          <a:noFill/>
        </p:spPr>
      </p:pic>
      <p:pic>
        <p:nvPicPr>
          <p:cNvPr id="1026" name="Picture 2" descr="C:\Users\1\Desktop\ЮИД Акция 2015\Распечатать 1\Декларац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9628" y="5776371"/>
            <a:ext cx="4934372" cy="10816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10944" cy="1143000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Monotype Corsiva" pitchFamily="66" charset="0"/>
              </a:rPr>
              <a:t> Начало акции: соцопрос!</a:t>
            </a:r>
            <a:endParaRPr lang="ru-RU" b="1" u="sng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1605855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Цель: выяснить  ситуацию  с нарушениями ПДД среди родителей школы, основную причину  нарушений.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23528" y="1268760"/>
            <a:ext cx="4041775" cy="63976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Респонденты: родители обучающихся 1 – 4 классов</a:t>
            </a:r>
            <a:r>
              <a:rPr lang="ru-RU" dirty="0" smtClean="0"/>
              <a:t>, 100 чел.  Вас</a:t>
            </a:r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Вопросы: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Водители вы автомобиль?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Вам приходилось   нарушать  правила дорожного движения?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Какие правила  вы нарушали?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Всегда ли вы соблюдаете правила в присутствии детей?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Вывод: основная причина   ДТП  необдуманное поведение взрослых на дорогах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7" name="Picture 6" descr="IMG_100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3485" r="13951"/>
          <a:stretch>
            <a:fillRect/>
          </a:stretch>
        </p:blipFill>
        <p:spPr>
          <a:xfrm>
            <a:off x="6228184" y="188640"/>
            <a:ext cx="2664296" cy="1993596"/>
          </a:xfrm>
          <a:ln w="28575">
            <a:solidFill>
              <a:srgbClr val="FF0000"/>
            </a:solidFill>
          </a:ln>
        </p:spPr>
      </p:pic>
      <p:pic>
        <p:nvPicPr>
          <p:cNvPr id="3074" name="Picture 2" descr="C:\Users\1\Desktop\ЮИД Акция 2015\Акция _ Родители, будьте бдительны!\IMG_67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501008"/>
            <a:ext cx="3996444" cy="26642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8" name="Picture 2" descr="C:\Users\1\Desktop\ЮИД Акция 2015\Акция _ Родители, будьте бдительны!\кенгуру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6691" y="5187028"/>
            <a:ext cx="1887309" cy="1670972"/>
          </a:xfrm>
          <a:prstGeom prst="rect">
            <a:avLst/>
          </a:prstGeom>
          <a:noFill/>
        </p:spPr>
      </p:pic>
      <p:pic>
        <p:nvPicPr>
          <p:cNvPr id="2050" name="Picture 2" descr="C:\Users\1\Desktop\ЮИД Акция 2015\Распечатать 1\Декларац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5949999"/>
            <a:ext cx="4142284" cy="90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Конкурс агитбригад среди 5 – 8 классов по теме «Родители! Будьте  бдительны!»  показывает социальную  направленность работы.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Время проведения конкурса : февраль. 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813767"/>
          </a:xfrm>
        </p:spPr>
        <p:txBody>
          <a:bodyPr>
            <a:no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Итоги конкурса: подготовка программ для выступления  перед родителями на  родительских  собраниях. </a:t>
            </a:r>
            <a:endParaRPr lang="ru-RU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E:\конкурс агитбригад _ 5-6 классы\IMG_71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05064"/>
            <a:ext cx="2978064" cy="1985376"/>
          </a:xfrm>
          <a:prstGeom prst="rect">
            <a:avLst/>
          </a:prstGeom>
          <a:noFill/>
        </p:spPr>
      </p:pic>
      <p:pic>
        <p:nvPicPr>
          <p:cNvPr id="9" name="Picture 6" descr="E:\конкурс агитбригад _ 5-6 классы\IMG_71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924944"/>
            <a:ext cx="2282360" cy="1521573"/>
          </a:xfrm>
          <a:prstGeom prst="rect">
            <a:avLst/>
          </a:prstGeom>
          <a:noFill/>
        </p:spPr>
      </p:pic>
      <p:pic>
        <p:nvPicPr>
          <p:cNvPr id="9218" name="Picture 2" descr="C:\Users\1\Desktop\ЮИД Акция 2015\конкурс агитбригад\IMG_648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2420888"/>
            <a:ext cx="3178696" cy="2119131"/>
          </a:xfrm>
          <a:prstGeom prst="rect">
            <a:avLst/>
          </a:prstGeom>
          <a:noFill/>
        </p:spPr>
      </p:pic>
      <p:pic>
        <p:nvPicPr>
          <p:cNvPr id="9219" name="Picture 3" descr="C:\Users\1\Desktop\ЮИД Акция 2015\конкурс агитбригад\IMG_65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4365104"/>
            <a:ext cx="2889000" cy="1926000"/>
          </a:xfrm>
          <a:prstGeom prst="rect">
            <a:avLst/>
          </a:prstGeom>
          <a:noFill/>
        </p:spPr>
      </p:pic>
      <p:pic>
        <p:nvPicPr>
          <p:cNvPr id="10" name="Picture 2" descr="C:\Users\1\Desktop\ЮИД Акция 2015\Акция _ Родители, будьте бдительны!\кенгуру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4581128"/>
            <a:ext cx="2175341" cy="1925988"/>
          </a:xfrm>
          <a:prstGeom prst="rect">
            <a:avLst/>
          </a:prstGeom>
          <a:noFill/>
        </p:spPr>
      </p:pic>
      <p:pic>
        <p:nvPicPr>
          <p:cNvPr id="3074" name="Picture 2" descr="C:\Users\1\Desktop\ЮИД Акция 2015\юид фото\IMG_645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2132855"/>
            <a:ext cx="3384376" cy="2256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21 марта агитбригада ЮИД выступили перед родителями будущих первоклассников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700808"/>
            <a:ext cx="4040188" cy="1656184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напомнили им  о необходимости применения детских удерживающих  устройств,   светоотражающих элементов в одежде детей, ответственности взрослых за жизнь и здоровье детей на дорогах. </a:t>
            </a:r>
            <a:endParaRPr lang="ru-RU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\Desktop\ЮИД Акция 2015\ПДД\IMG_17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573016"/>
            <a:ext cx="4040188" cy="3030141"/>
          </a:xfrm>
          <a:prstGeom prst="rect">
            <a:avLst/>
          </a:prstGeom>
          <a:noFill/>
        </p:spPr>
      </p:pic>
      <p:pic>
        <p:nvPicPr>
          <p:cNvPr id="1027" name="Picture 3" descr="C:\Users\1\Desktop\ЮИД Акция 2015\ПДД\IMG_170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645024"/>
            <a:ext cx="3558976" cy="2669232"/>
          </a:xfrm>
          <a:prstGeom prst="rect">
            <a:avLst/>
          </a:prstGeom>
          <a:noFill/>
        </p:spPr>
      </p:pic>
      <p:pic>
        <p:nvPicPr>
          <p:cNvPr id="1028" name="Picture 4" descr="C:\Users\1\Desktop\ЮИД Акция 2015\ПДД\IMG_16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1844824"/>
            <a:ext cx="2911872" cy="2183904"/>
          </a:xfrm>
          <a:prstGeom prst="rect">
            <a:avLst/>
          </a:prstGeom>
          <a:noFill/>
        </p:spPr>
      </p:pic>
      <p:pic>
        <p:nvPicPr>
          <p:cNvPr id="7" name="Picture 2" descr="C:\Users\1\Desktop\ЮИД Акция 2015\Акция _ Родители, будьте бдительны!\кенгуру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8659" y="836712"/>
            <a:ext cx="2175341" cy="1925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</TotalTime>
  <Words>451</Words>
  <Application>Microsoft Office PowerPoint</Application>
  <PresentationFormat>Экран (4:3)</PresentationFormat>
  <Paragraphs>54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Наша школа находится на 2 – ой  ул. им. Володарского, которая раньше была тихой и спокойной. Но сейчас это довольно опасный участок дороги… </vt:lpstr>
      <vt:lpstr>…</vt:lpstr>
      <vt:lpstr> БЕЗОПАСНОСТЬ ДЕТЕЙ НА ДОРОГАХ  главная  проблема планеты! Мы активно включились  в работу  в рамках  Десятилетия действий за безопасность дорожного движения.</vt:lpstr>
      <vt:lpstr>                 Акция «Родители, водители! Будьте бдительны!»</vt:lpstr>
      <vt:lpstr> Эмблема акции: </vt:lpstr>
      <vt:lpstr> Начало акции: соцопрос!</vt:lpstr>
      <vt:lpstr>Конкурс агитбригад среди 5 – 8 классов по теме «Родители! Будьте  бдительны!»  показывает социальную  направленность работы.</vt:lpstr>
      <vt:lpstr> 21 марта агитбригада ЮИД выступили перед родителями будущих первоклассников.</vt:lpstr>
      <vt:lpstr>Мы разработали  листовки и буклеты  - памятки для  родителей и водителей…</vt:lpstr>
      <vt:lpstr>…а потом вручили их взрослым в микрорайоне школы!</vt:lpstr>
      <vt:lpstr>Селфи безопасности!</vt:lpstr>
      <vt:lpstr>И конечно, привлекли  внимание к проблеме  водителей, паркующих свои авто возле  школы!</vt:lpstr>
      <vt:lpstr> «Товарищи  взрослые! Будьте бдительны!»</vt:lpstr>
      <vt:lpstr>ЮИД! Всегда впереди!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69</cp:revision>
  <dcterms:created xsi:type="dcterms:W3CDTF">2015-03-31T17:15:19Z</dcterms:created>
  <dcterms:modified xsi:type="dcterms:W3CDTF">2015-04-14T05:28:20Z</dcterms:modified>
</cp:coreProperties>
</file>